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8" r:id="rId2"/>
    <p:sldId id="284" r:id="rId3"/>
    <p:sldId id="264" r:id="rId4"/>
    <p:sldId id="283" r:id="rId5"/>
    <p:sldId id="288" r:id="rId6"/>
    <p:sldId id="261" r:id="rId7"/>
    <p:sldId id="289" r:id="rId8"/>
    <p:sldId id="290" r:id="rId9"/>
    <p:sldId id="273" r:id="rId10"/>
    <p:sldId id="258" r:id="rId11"/>
    <p:sldId id="269" r:id="rId12"/>
    <p:sldId id="280" r:id="rId13"/>
    <p:sldId id="272" r:id="rId14"/>
    <p:sldId id="267" r:id="rId15"/>
    <p:sldId id="268" r:id="rId16"/>
    <p:sldId id="287" r:id="rId17"/>
    <p:sldId id="285" r:id="rId18"/>
    <p:sldId id="270" r:id="rId19"/>
    <p:sldId id="259" r:id="rId20"/>
    <p:sldId id="260" r:id="rId21"/>
    <p:sldId id="28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50" autoAdjust="0"/>
    <p:restoredTop sz="61138" autoAdjust="0"/>
  </p:normalViewPr>
  <p:slideViewPr>
    <p:cSldViewPr>
      <p:cViewPr>
        <p:scale>
          <a:sx n="69" d="100"/>
          <a:sy n="69" d="100"/>
        </p:scale>
        <p:origin x="-97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98"/>
    </p:cViewPr>
  </p:sorterViewPr>
  <p:notesViewPr>
    <p:cSldViewPr>
      <p:cViewPr varScale="1">
        <p:scale>
          <a:sx n="80" d="100"/>
          <a:sy n="80" d="100"/>
        </p:scale>
        <p:origin x="-197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LTUFS1\HS-Group\DHR\AIPC\Development%20+%20Innovation%20in%20Health%20(CDIH)\Projects\CHIC\2011%20site%20visits\REPORT\CHIC%20Partnership%20Council%20Presentation%20-%20PC%20Frequency.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LTUFS1\HS-Group\DHR\AIPC\Development%20+%20Innovation%20in%20Health%20(CDIH)\Projects\CHIC\2011%20site%20visits\REPORT\CHIC%20Partnership%20Council%20Presentation%20-%20PC%20Frequency.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LTUFS1\HS-Group\DHR\AIPC\Development%20+%20Innovation%20in%20Health%20(CDIH)\Projects\CHIC\2011%20site%20visits\REPORT\CHIC%20Partnership%20Council%20Report%202011%20-%20all%20PCs%2009052011.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AU"/>
  <c:clrMapOvr bg1="lt1" tx1="dk1" bg2="lt2" tx2="dk2" accent1="accent1" accent2="accent2" accent3="accent3" accent4="accent4" accent5="accent5" accent6="accent6" hlink="hlink" folHlink="folHlink"/>
  <c:chart>
    <c:plotArea>
      <c:layout>
        <c:manualLayout>
          <c:layoutTarget val="inner"/>
          <c:xMode val="edge"/>
          <c:yMode val="edge"/>
          <c:x val="6.0238131313131694E-2"/>
          <c:y val="3.5781746031746046E-2"/>
          <c:w val="0.93976186868686873"/>
          <c:h val="0.75647003968254289"/>
        </c:manualLayout>
      </c:layout>
      <c:barChart>
        <c:barDir val="col"/>
        <c:grouping val="clustered"/>
        <c:ser>
          <c:idx val="0"/>
          <c:order val="0"/>
          <c:tx>
            <c:strRef>
              <c:f>'Qu 1 - 4'!$A$12</c:f>
              <c:strCache>
                <c:ptCount val="1"/>
                <c:pt idx="0">
                  <c:v>2008 (n=14)</c:v>
                </c:pt>
              </c:strCache>
            </c:strRef>
          </c:tx>
          <c:spPr>
            <a:solidFill>
              <a:srgbClr val="4F81BD"/>
            </a:solidFill>
          </c:spPr>
          <c:cat>
            <c:strRef>
              <c:f>'Qu 1 - 4'!$B$11:$G$11</c:f>
              <c:strCache>
                <c:ptCount val="6"/>
                <c:pt idx="0">
                  <c:v>We won’t be doing this</c:v>
                </c:pt>
                <c:pt idx="1">
                  <c:v>Haven't started yet</c:v>
                </c:pt>
                <c:pt idx="2">
                  <c:v>Currently planning this</c:v>
                </c:pt>
                <c:pt idx="3">
                  <c:v>Developing this</c:v>
                </c:pt>
                <c:pt idx="4">
                  <c:v>This is well developed</c:v>
                </c:pt>
                <c:pt idx="5">
                  <c:v>This is very well developed / sustainable</c:v>
                </c:pt>
              </c:strCache>
            </c:strRef>
          </c:cat>
          <c:val>
            <c:numRef>
              <c:f>'Qu 1 - 4'!$B$12:$G$12</c:f>
              <c:numCache>
                <c:formatCode>General</c:formatCode>
                <c:ptCount val="6"/>
                <c:pt idx="0">
                  <c:v>1</c:v>
                </c:pt>
                <c:pt idx="1">
                  <c:v>3</c:v>
                </c:pt>
                <c:pt idx="2">
                  <c:v>2</c:v>
                </c:pt>
                <c:pt idx="3">
                  <c:v>7</c:v>
                </c:pt>
                <c:pt idx="4">
                  <c:v>1</c:v>
                </c:pt>
                <c:pt idx="5">
                  <c:v>0</c:v>
                </c:pt>
              </c:numCache>
            </c:numRef>
          </c:val>
        </c:ser>
        <c:ser>
          <c:idx val="1"/>
          <c:order val="1"/>
          <c:tx>
            <c:strRef>
              <c:f>'Qu 1 - 4'!$A$13</c:f>
              <c:strCache>
                <c:ptCount val="1"/>
                <c:pt idx="0">
                  <c:v>2009 (n=14)</c:v>
                </c:pt>
              </c:strCache>
            </c:strRef>
          </c:tx>
          <c:spPr>
            <a:solidFill>
              <a:srgbClr val="C0504D"/>
            </a:solidFill>
          </c:spPr>
          <c:cat>
            <c:strRef>
              <c:f>'Qu 1 - 4'!$B$11:$G$11</c:f>
              <c:strCache>
                <c:ptCount val="6"/>
                <c:pt idx="0">
                  <c:v>We won’t be doing this</c:v>
                </c:pt>
                <c:pt idx="1">
                  <c:v>Haven't started yet</c:v>
                </c:pt>
                <c:pt idx="2">
                  <c:v>Currently planning this</c:v>
                </c:pt>
                <c:pt idx="3">
                  <c:v>Developing this</c:v>
                </c:pt>
                <c:pt idx="4">
                  <c:v>This is well developed</c:v>
                </c:pt>
                <c:pt idx="5">
                  <c:v>This is very well developed / sustainable</c:v>
                </c:pt>
              </c:strCache>
            </c:strRef>
          </c:cat>
          <c:val>
            <c:numRef>
              <c:f>'Qu 1 - 4'!$B$13:$G$13</c:f>
              <c:numCache>
                <c:formatCode>General</c:formatCode>
                <c:ptCount val="6"/>
                <c:pt idx="0">
                  <c:v>0</c:v>
                </c:pt>
                <c:pt idx="1">
                  <c:v>1</c:v>
                </c:pt>
                <c:pt idx="2">
                  <c:v>5</c:v>
                </c:pt>
                <c:pt idx="3">
                  <c:v>2</c:v>
                </c:pt>
                <c:pt idx="4">
                  <c:v>3</c:v>
                </c:pt>
                <c:pt idx="5">
                  <c:v>3</c:v>
                </c:pt>
              </c:numCache>
            </c:numRef>
          </c:val>
        </c:ser>
        <c:ser>
          <c:idx val="2"/>
          <c:order val="2"/>
          <c:tx>
            <c:strRef>
              <c:f>'Qu 1 - 4'!$A$14</c:f>
              <c:strCache>
                <c:ptCount val="1"/>
                <c:pt idx="0">
                  <c:v>2011 (n=15)</c:v>
                </c:pt>
              </c:strCache>
            </c:strRef>
          </c:tx>
          <c:spPr>
            <a:solidFill>
              <a:srgbClr val="92D050"/>
            </a:solidFill>
          </c:spPr>
          <c:cat>
            <c:strRef>
              <c:f>'Qu 1 - 4'!$B$11:$G$11</c:f>
              <c:strCache>
                <c:ptCount val="6"/>
                <c:pt idx="0">
                  <c:v>We won’t be doing this</c:v>
                </c:pt>
                <c:pt idx="1">
                  <c:v>Haven't started yet</c:v>
                </c:pt>
                <c:pt idx="2">
                  <c:v>Currently planning this</c:v>
                </c:pt>
                <c:pt idx="3">
                  <c:v>Developing this</c:v>
                </c:pt>
                <c:pt idx="4">
                  <c:v>This is well developed</c:v>
                </c:pt>
                <c:pt idx="5">
                  <c:v>This is very well developed / sustainable</c:v>
                </c:pt>
              </c:strCache>
            </c:strRef>
          </c:cat>
          <c:val>
            <c:numRef>
              <c:f>'Qu 1 - 4'!$B$14:$G$14</c:f>
              <c:numCache>
                <c:formatCode>General</c:formatCode>
                <c:ptCount val="6"/>
                <c:pt idx="0">
                  <c:v>0</c:v>
                </c:pt>
                <c:pt idx="1">
                  <c:v>0</c:v>
                </c:pt>
                <c:pt idx="2">
                  <c:v>1</c:v>
                </c:pt>
                <c:pt idx="3">
                  <c:v>3</c:v>
                </c:pt>
                <c:pt idx="4">
                  <c:v>7</c:v>
                </c:pt>
                <c:pt idx="5">
                  <c:v>4</c:v>
                </c:pt>
              </c:numCache>
            </c:numRef>
          </c:val>
        </c:ser>
        <c:axId val="66099456"/>
        <c:axId val="68166016"/>
      </c:barChart>
      <c:catAx>
        <c:axId val="66099456"/>
        <c:scaling>
          <c:orientation val="minMax"/>
        </c:scaling>
        <c:axPos val="b"/>
        <c:title>
          <c:tx>
            <c:rich>
              <a:bodyPr/>
              <a:lstStyle/>
              <a:p>
                <a:pPr>
                  <a:defRPr sz="1400" i="1"/>
                </a:pPr>
                <a:r>
                  <a:rPr lang="en-AU" sz="1400" i="1" dirty="0" smtClean="0"/>
                  <a:t>Stages </a:t>
                </a:r>
                <a:r>
                  <a:rPr lang="en-AU" sz="1400" i="1" dirty="0"/>
                  <a:t>of Development</a:t>
                </a:r>
              </a:p>
            </c:rich>
          </c:tx>
          <c:layout/>
        </c:title>
        <c:tickLblPos val="nextTo"/>
        <c:txPr>
          <a:bodyPr/>
          <a:lstStyle/>
          <a:p>
            <a:pPr>
              <a:defRPr sz="1400" b="1"/>
            </a:pPr>
            <a:endParaRPr lang="en-US"/>
          </a:p>
        </c:txPr>
        <c:crossAx val="68166016"/>
        <c:crosses val="autoZero"/>
        <c:auto val="1"/>
        <c:lblAlgn val="ctr"/>
        <c:lblOffset val="100"/>
      </c:catAx>
      <c:valAx>
        <c:axId val="68166016"/>
        <c:scaling>
          <c:orientation val="minMax"/>
          <c:max val="12"/>
          <c:min val="0"/>
        </c:scaling>
        <c:axPos val="l"/>
        <c:majorGridlines/>
        <c:title>
          <c:tx>
            <c:rich>
              <a:bodyPr rot="-5400000" vert="horz"/>
              <a:lstStyle/>
              <a:p>
                <a:pPr>
                  <a:defRPr sz="1400"/>
                </a:pPr>
                <a:r>
                  <a:rPr lang="en-AU" sz="1400"/>
                  <a:t>No. of PCs</a:t>
                </a:r>
              </a:p>
            </c:rich>
          </c:tx>
          <c:layout>
            <c:manualLayout>
              <c:xMode val="edge"/>
              <c:yMode val="edge"/>
              <c:x val="0"/>
              <c:y val="0.31476646825397042"/>
            </c:manualLayout>
          </c:layout>
        </c:title>
        <c:numFmt formatCode="General" sourceLinked="1"/>
        <c:tickLblPos val="nextTo"/>
        <c:txPr>
          <a:bodyPr/>
          <a:lstStyle/>
          <a:p>
            <a:pPr>
              <a:defRPr sz="1600" b="1"/>
            </a:pPr>
            <a:endParaRPr lang="en-US"/>
          </a:p>
        </c:txPr>
        <c:crossAx val="66099456"/>
        <c:crosses val="autoZero"/>
        <c:crossBetween val="between"/>
      </c:valAx>
    </c:plotArea>
    <c:legend>
      <c:legendPos val="r"/>
      <c:layout>
        <c:manualLayout>
          <c:xMode val="edge"/>
          <c:yMode val="edge"/>
          <c:x val="0.65409734848485179"/>
          <c:y val="0.10049345238095272"/>
          <c:w val="0.33628143939394201"/>
          <c:h val="0.17157261904761867"/>
        </c:manualLayout>
      </c:layout>
      <c:txPr>
        <a:bodyPr/>
        <a:lstStyle/>
        <a:p>
          <a:pPr>
            <a:defRPr sz="1600" b="1"/>
          </a:pPr>
          <a:endParaRPr lang="en-US"/>
        </a:p>
      </c:txPr>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AU"/>
  <c:clrMapOvr bg1="lt1" tx1="dk1" bg2="lt2" tx2="dk2" accent1="accent1" accent2="accent2" accent3="accent3" accent4="accent4" accent5="accent5" accent6="accent6" hlink="hlink" folHlink="folHlink"/>
  <c:chart>
    <c:plotArea>
      <c:layout>
        <c:manualLayout>
          <c:layoutTarget val="inner"/>
          <c:xMode val="edge"/>
          <c:yMode val="edge"/>
          <c:x val="7.5759789528521124E-2"/>
          <c:y val="3.578174603174604E-2"/>
          <c:w val="0.89974911751168918"/>
          <c:h val="0.72895119047619306"/>
        </c:manualLayout>
      </c:layout>
      <c:barChart>
        <c:barDir val="col"/>
        <c:grouping val="clustered"/>
        <c:ser>
          <c:idx val="0"/>
          <c:order val="0"/>
          <c:tx>
            <c:strRef>
              <c:f>'Qu 5 - 8'!$A$3</c:f>
              <c:strCache>
                <c:ptCount val="1"/>
                <c:pt idx="0">
                  <c:v>2008 (n=14)</c:v>
                </c:pt>
              </c:strCache>
            </c:strRef>
          </c:tx>
          <c:spPr>
            <a:solidFill>
              <a:srgbClr val="4F81BD"/>
            </a:solidFill>
          </c:spPr>
          <c:cat>
            <c:strRef>
              <c:f>'Qu 5 - 8'!$B$2:$G$2</c:f>
              <c:strCache>
                <c:ptCount val="6"/>
                <c:pt idx="0">
                  <c:v>We won’t be doing this</c:v>
                </c:pt>
                <c:pt idx="1">
                  <c:v>Haven't started yet</c:v>
                </c:pt>
                <c:pt idx="2">
                  <c:v>Currently planning this</c:v>
                </c:pt>
                <c:pt idx="3">
                  <c:v>Developing this</c:v>
                </c:pt>
                <c:pt idx="4">
                  <c:v>This is well developed</c:v>
                </c:pt>
                <c:pt idx="5">
                  <c:v>This is very well developed / sustainable</c:v>
                </c:pt>
              </c:strCache>
            </c:strRef>
          </c:cat>
          <c:val>
            <c:numRef>
              <c:f>'Qu 5 - 8'!$B$3:$G$3</c:f>
              <c:numCache>
                <c:formatCode>General</c:formatCode>
                <c:ptCount val="6"/>
                <c:pt idx="0">
                  <c:v>0</c:v>
                </c:pt>
                <c:pt idx="1">
                  <c:v>0</c:v>
                </c:pt>
                <c:pt idx="2">
                  <c:v>1</c:v>
                </c:pt>
                <c:pt idx="3">
                  <c:v>1</c:v>
                </c:pt>
                <c:pt idx="4">
                  <c:v>9</c:v>
                </c:pt>
                <c:pt idx="5">
                  <c:v>3</c:v>
                </c:pt>
              </c:numCache>
            </c:numRef>
          </c:val>
        </c:ser>
        <c:ser>
          <c:idx val="1"/>
          <c:order val="1"/>
          <c:tx>
            <c:strRef>
              <c:f>'Qu 5 - 8'!$A$4</c:f>
              <c:strCache>
                <c:ptCount val="1"/>
                <c:pt idx="0">
                  <c:v>2009 (n=13)</c:v>
                </c:pt>
              </c:strCache>
            </c:strRef>
          </c:tx>
          <c:spPr>
            <a:solidFill>
              <a:srgbClr val="C0504D"/>
            </a:solidFill>
          </c:spPr>
          <c:cat>
            <c:strRef>
              <c:f>'Qu 5 - 8'!$B$2:$G$2</c:f>
              <c:strCache>
                <c:ptCount val="6"/>
                <c:pt idx="0">
                  <c:v>We won’t be doing this</c:v>
                </c:pt>
                <c:pt idx="1">
                  <c:v>Haven't started yet</c:v>
                </c:pt>
                <c:pt idx="2">
                  <c:v>Currently planning this</c:v>
                </c:pt>
                <c:pt idx="3">
                  <c:v>Developing this</c:v>
                </c:pt>
                <c:pt idx="4">
                  <c:v>This is well developed</c:v>
                </c:pt>
                <c:pt idx="5">
                  <c:v>This is very well developed / sustainable</c:v>
                </c:pt>
              </c:strCache>
            </c:strRef>
          </c:cat>
          <c:val>
            <c:numRef>
              <c:f>'Qu 5 - 8'!$B$4:$G$4</c:f>
              <c:numCache>
                <c:formatCode>General</c:formatCode>
                <c:ptCount val="6"/>
                <c:pt idx="0">
                  <c:v>0</c:v>
                </c:pt>
                <c:pt idx="1">
                  <c:v>1</c:v>
                </c:pt>
                <c:pt idx="2">
                  <c:v>2</c:v>
                </c:pt>
                <c:pt idx="3">
                  <c:v>3</c:v>
                </c:pt>
                <c:pt idx="4">
                  <c:v>5</c:v>
                </c:pt>
                <c:pt idx="5">
                  <c:v>2</c:v>
                </c:pt>
              </c:numCache>
            </c:numRef>
          </c:val>
        </c:ser>
        <c:ser>
          <c:idx val="2"/>
          <c:order val="2"/>
          <c:tx>
            <c:strRef>
              <c:f>'Qu 5 - 8'!$A$5</c:f>
              <c:strCache>
                <c:ptCount val="1"/>
                <c:pt idx="0">
                  <c:v>2011 (n=15)</c:v>
                </c:pt>
              </c:strCache>
            </c:strRef>
          </c:tx>
          <c:spPr>
            <a:solidFill>
              <a:srgbClr val="92D050"/>
            </a:solidFill>
          </c:spPr>
          <c:cat>
            <c:strRef>
              <c:f>'Qu 5 - 8'!$B$2:$G$2</c:f>
              <c:strCache>
                <c:ptCount val="6"/>
                <c:pt idx="0">
                  <c:v>We won’t be doing this</c:v>
                </c:pt>
                <c:pt idx="1">
                  <c:v>Haven't started yet</c:v>
                </c:pt>
                <c:pt idx="2">
                  <c:v>Currently planning this</c:v>
                </c:pt>
                <c:pt idx="3">
                  <c:v>Developing this</c:v>
                </c:pt>
                <c:pt idx="4">
                  <c:v>This is well developed</c:v>
                </c:pt>
                <c:pt idx="5">
                  <c:v>This is very well developed / sustainable</c:v>
                </c:pt>
              </c:strCache>
            </c:strRef>
          </c:cat>
          <c:val>
            <c:numRef>
              <c:f>'Qu 5 - 8'!$B$5:$G$5</c:f>
              <c:numCache>
                <c:formatCode>General</c:formatCode>
                <c:ptCount val="6"/>
                <c:pt idx="0">
                  <c:v>0</c:v>
                </c:pt>
                <c:pt idx="1">
                  <c:v>0</c:v>
                </c:pt>
                <c:pt idx="2">
                  <c:v>0</c:v>
                </c:pt>
                <c:pt idx="3">
                  <c:v>2</c:v>
                </c:pt>
                <c:pt idx="4">
                  <c:v>7</c:v>
                </c:pt>
                <c:pt idx="5">
                  <c:v>6</c:v>
                </c:pt>
              </c:numCache>
            </c:numRef>
          </c:val>
        </c:ser>
        <c:axId val="68216704"/>
        <c:axId val="68616192"/>
      </c:barChart>
      <c:catAx>
        <c:axId val="68216704"/>
        <c:scaling>
          <c:orientation val="minMax"/>
        </c:scaling>
        <c:axPos val="b"/>
        <c:title>
          <c:tx>
            <c:rich>
              <a:bodyPr/>
              <a:lstStyle/>
              <a:p>
                <a:pPr>
                  <a:defRPr i="1"/>
                </a:pPr>
                <a:r>
                  <a:rPr lang="en-US" i="1"/>
                  <a:t>Stages of Development</a:t>
                </a:r>
              </a:p>
            </c:rich>
          </c:tx>
          <c:layout/>
        </c:title>
        <c:tickLblPos val="nextTo"/>
        <c:crossAx val="68616192"/>
        <c:crosses val="autoZero"/>
        <c:auto val="1"/>
        <c:lblAlgn val="ctr"/>
        <c:lblOffset val="100"/>
      </c:catAx>
      <c:valAx>
        <c:axId val="68616192"/>
        <c:scaling>
          <c:orientation val="minMax"/>
          <c:max val="12"/>
        </c:scaling>
        <c:axPos val="l"/>
        <c:majorGridlines/>
        <c:title>
          <c:tx>
            <c:rich>
              <a:bodyPr rot="-5400000" vert="horz"/>
              <a:lstStyle/>
              <a:p>
                <a:pPr>
                  <a:defRPr/>
                </a:pPr>
                <a:r>
                  <a:rPr lang="en-US"/>
                  <a:t>No. of PCs</a:t>
                </a:r>
              </a:p>
            </c:rich>
          </c:tx>
          <c:layout/>
        </c:title>
        <c:numFmt formatCode="General" sourceLinked="1"/>
        <c:tickLblPos val="nextTo"/>
        <c:crossAx val="68216704"/>
        <c:crosses val="autoZero"/>
        <c:crossBetween val="between"/>
      </c:valAx>
    </c:plotArea>
    <c:legend>
      <c:legendPos val="r"/>
      <c:layout>
        <c:manualLayout>
          <c:xMode val="edge"/>
          <c:yMode val="edge"/>
          <c:x val="0.75460242979538261"/>
          <c:y val="2.7418055555555612E-2"/>
          <c:w val="0.22936223706236281"/>
          <c:h val="0.20181071428571432"/>
        </c:manualLayout>
      </c:layout>
    </c:legend>
    <c:plotVisOnly val="1"/>
  </c:chart>
  <c:txPr>
    <a:bodyPr/>
    <a:lstStyle/>
    <a:p>
      <a:pPr>
        <a:defRPr sz="1600" b="1"/>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AU"/>
  <c:clrMapOvr bg1="lt1" tx1="dk1" bg2="lt2" tx2="dk2" accent1="accent1" accent2="accent2" accent3="accent3" accent4="accent4" accent5="accent5" accent6="accent6" hlink="hlink" folHlink="folHlink"/>
  <c:chart>
    <c:plotArea>
      <c:layout/>
      <c:radarChart>
        <c:radarStyle val="marker"/>
        <c:ser>
          <c:idx val="0"/>
          <c:order val="0"/>
          <c:tx>
            <c:strRef>
              <c:f>'Radar Charts'!$A$2</c:f>
              <c:strCache>
                <c:ptCount val="1"/>
                <c:pt idx="0">
                  <c:v>2008</c:v>
                </c:pt>
              </c:strCache>
            </c:strRef>
          </c:tx>
          <c:marker>
            <c:spPr>
              <a:solidFill>
                <a:srgbClr val="4F81BD"/>
              </a:solidFill>
            </c:spPr>
          </c:marker>
          <c:cat>
            <c:strRef>
              <c:f>'Radar Charts'!$B$1:$G$1</c:f>
              <c:strCache>
                <c:ptCount val="6"/>
                <c:pt idx="0">
                  <c:v>Determing the need for the partnership</c:v>
                </c:pt>
                <c:pt idx="1">
                  <c:v>Choosing partners</c:v>
                </c:pt>
                <c:pt idx="2">
                  <c:v>Making sure partnerships work</c:v>
                </c:pt>
                <c:pt idx="3">
                  <c:v>Planning and implementing collaborative action</c:v>
                </c:pt>
                <c:pt idx="4">
                  <c:v>Minimising the barriers to partnerships</c:v>
                </c:pt>
                <c:pt idx="5">
                  <c:v>Reflecting on and continuning the partnership</c:v>
                </c:pt>
              </c:strCache>
            </c:strRef>
          </c:cat>
          <c:val>
            <c:numRef>
              <c:f>'Radar Charts'!$B$2:$G$2</c:f>
              <c:numCache>
                <c:formatCode>General</c:formatCode>
                <c:ptCount val="6"/>
                <c:pt idx="0">
                  <c:v>4.0999999999999996</c:v>
                </c:pt>
                <c:pt idx="1">
                  <c:v>4.0999999999999996</c:v>
                </c:pt>
                <c:pt idx="2">
                  <c:v>3.8</c:v>
                </c:pt>
                <c:pt idx="3">
                  <c:v>3.6</c:v>
                </c:pt>
                <c:pt idx="4">
                  <c:v>3.7</c:v>
                </c:pt>
                <c:pt idx="5">
                  <c:v>4</c:v>
                </c:pt>
              </c:numCache>
            </c:numRef>
          </c:val>
        </c:ser>
        <c:ser>
          <c:idx val="1"/>
          <c:order val="1"/>
          <c:tx>
            <c:strRef>
              <c:f>'Radar Charts'!$A$3</c:f>
              <c:strCache>
                <c:ptCount val="1"/>
                <c:pt idx="0">
                  <c:v>2009</c:v>
                </c:pt>
              </c:strCache>
            </c:strRef>
          </c:tx>
          <c:marker>
            <c:spPr>
              <a:solidFill>
                <a:srgbClr val="C0504D"/>
              </a:solidFill>
            </c:spPr>
          </c:marker>
          <c:cat>
            <c:strRef>
              <c:f>'Radar Charts'!$B$1:$G$1</c:f>
              <c:strCache>
                <c:ptCount val="6"/>
                <c:pt idx="0">
                  <c:v>Determing the need for the partnership</c:v>
                </c:pt>
                <c:pt idx="1">
                  <c:v>Choosing partners</c:v>
                </c:pt>
                <c:pt idx="2">
                  <c:v>Making sure partnerships work</c:v>
                </c:pt>
                <c:pt idx="3">
                  <c:v>Planning and implementing collaborative action</c:v>
                </c:pt>
                <c:pt idx="4">
                  <c:v>Minimising the barriers to partnerships</c:v>
                </c:pt>
                <c:pt idx="5">
                  <c:v>Reflecting on and continuning the partnership</c:v>
                </c:pt>
              </c:strCache>
            </c:strRef>
          </c:cat>
          <c:val>
            <c:numRef>
              <c:f>'Radar Charts'!$B$3:$G$3</c:f>
              <c:numCache>
                <c:formatCode>General</c:formatCode>
                <c:ptCount val="6"/>
                <c:pt idx="0">
                  <c:v>4.0999999999999996</c:v>
                </c:pt>
                <c:pt idx="1">
                  <c:v>4</c:v>
                </c:pt>
                <c:pt idx="2">
                  <c:v>3.8</c:v>
                </c:pt>
                <c:pt idx="3">
                  <c:v>3.7</c:v>
                </c:pt>
                <c:pt idx="4">
                  <c:v>3.8</c:v>
                </c:pt>
                <c:pt idx="5">
                  <c:v>4.0999999999999996</c:v>
                </c:pt>
              </c:numCache>
            </c:numRef>
          </c:val>
        </c:ser>
        <c:ser>
          <c:idx val="2"/>
          <c:order val="2"/>
          <c:tx>
            <c:strRef>
              <c:f>'Radar Charts'!$A$4</c:f>
              <c:strCache>
                <c:ptCount val="1"/>
                <c:pt idx="0">
                  <c:v>2011</c:v>
                </c:pt>
              </c:strCache>
            </c:strRef>
          </c:tx>
          <c:marker>
            <c:spPr>
              <a:solidFill>
                <a:srgbClr val="92D050"/>
              </a:solidFill>
            </c:spPr>
          </c:marker>
          <c:cat>
            <c:strRef>
              <c:f>'Radar Charts'!$B$1:$G$1</c:f>
              <c:strCache>
                <c:ptCount val="6"/>
                <c:pt idx="0">
                  <c:v>Determing the need for the partnership</c:v>
                </c:pt>
                <c:pt idx="1">
                  <c:v>Choosing partners</c:v>
                </c:pt>
                <c:pt idx="2">
                  <c:v>Making sure partnerships work</c:v>
                </c:pt>
                <c:pt idx="3">
                  <c:v>Planning and implementing collaborative action</c:v>
                </c:pt>
                <c:pt idx="4">
                  <c:v>Minimising the barriers to partnerships</c:v>
                </c:pt>
                <c:pt idx="5">
                  <c:v>Reflecting on and continuning the partnership</c:v>
                </c:pt>
              </c:strCache>
            </c:strRef>
          </c:cat>
          <c:val>
            <c:numRef>
              <c:f>'Radar Charts'!$B$4:$G$4</c:f>
              <c:numCache>
                <c:formatCode>General</c:formatCode>
                <c:ptCount val="6"/>
                <c:pt idx="0">
                  <c:v>4.4000000000000004</c:v>
                </c:pt>
                <c:pt idx="1">
                  <c:v>4.2</c:v>
                </c:pt>
                <c:pt idx="2">
                  <c:v>4.0999999999999996</c:v>
                </c:pt>
                <c:pt idx="3">
                  <c:v>4</c:v>
                </c:pt>
                <c:pt idx="4">
                  <c:v>4.2</c:v>
                </c:pt>
                <c:pt idx="5">
                  <c:v>4.2</c:v>
                </c:pt>
              </c:numCache>
            </c:numRef>
          </c:val>
        </c:ser>
        <c:axId val="68653824"/>
        <c:axId val="68655744"/>
      </c:radarChart>
      <c:catAx>
        <c:axId val="68653824"/>
        <c:scaling>
          <c:orientation val="minMax"/>
        </c:scaling>
        <c:axPos val="b"/>
        <c:majorGridlines/>
        <c:numFmt formatCode="General" sourceLinked="1"/>
        <c:tickLblPos val="nextTo"/>
        <c:crossAx val="68655744"/>
        <c:crosses val="autoZero"/>
        <c:auto val="1"/>
        <c:lblAlgn val="ctr"/>
        <c:lblOffset val="100"/>
      </c:catAx>
      <c:valAx>
        <c:axId val="68655744"/>
        <c:scaling>
          <c:orientation val="minMax"/>
          <c:max val="5"/>
        </c:scaling>
        <c:axPos val="l"/>
        <c:majorGridlines/>
        <c:numFmt formatCode="General" sourceLinked="1"/>
        <c:majorTickMark val="cross"/>
        <c:tickLblPos val="nextTo"/>
        <c:crossAx val="68653824"/>
        <c:crosses val="autoZero"/>
        <c:crossBetween val="between"/>
        <c:majorUnit val="1"/>
      </c:valAx>
    </c:plotArea>
    <c:legend>
      <c:legendPos val="r"/>
      <c:layout/>
    </c:legend>
    <c:plotVisOnly val="1"/>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E96B0B-7A52-422F-84A1-CC125A3E2CE2}" type="datetimeFigureOut">
              <a:rPr lang="en-US" smtClean="0"/>
              <a:pPr/>
              <a:t>8/31/2011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3E9BA-C846-4F98-A6D0-BA9DA2B37B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pPr defTabSz="912813"/>
            <a:fld id="{70A9FA20-9C96-4E34-AB5A-9BDB98C10345}" type="slidenum">
              <a:rPr lang="en-AU">
                <a:solidFill>
                  <a:prstClr val="black"/>
                </a:solidFill>
              </a:rPr>
              <a:pPr defTabSz="912813"/>
              <a:t>1</a:t>
            </a:fld>
            <a:endParaRPr lang="en-AU">
              <a:solidFill>
                <a:prstClr val="black"/>
              </a:solidFill>
            </a:endParaRPr>
          </a:p>
        </p:txBody>
      </p:sp>
      <p:sp>
        <p:nvSpPr>
          <p:cNvPr id="56323" name="Rectangle 4"/>
          <p:cNvSpPr>
            <a:spLocks noGrp="1" noRot="1" noChangeAspect="1" noChangeArrowheads="1" noTextEdit="1"/>
          </p:cNvSpPr>
          <p:nvPr>
            <p:ph type="sldImg"/>
          </p:nvPr>
        </p:nvSpPr>
        <p:spPr>
          <a:ln/>
        </p:spPr>
      </p:sp>
      <p:sp>
        <p:nvSpPr>
          <p:cNvPr id="56324" name="Rectangle 5"/>
          <p:cNvSpPr>
            <a:spLocks noGrp="1" noChangeArrowheads="1"/>
          </p:cNvSpPr>
          <p:nvPr>
            <p:ph type="body" idx="1"/>
          </p:nvPr>
        </p:nvSpPr>
        <p:spPr>
          <a:noFill/>
          <a:ln/>
        </p:spPr>
        <p:txBody>
          <a:bodyPr/>
          <a:lstStyle/>
          <a:p>
            <a:pPr eaLnBrk="1" hangingPunct="1"/>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712788" marR="0" lvl="1" defTabSz="914400" rtl="0" eaLnBrk="1" fontAlgn="auto" latinLnBrk="0" hangingPunct="1">
              <a:lnSpc>
                <a:spcPct val="100000"/>
              </a:lnSpc>
              <a:spcBef>
                <a:spcPts val="0"/>
              </a:spcBef>
              <a:spcAft>
                <a:spcPts val="0"/>
              </a:spcAft>
              <a:buClrTx/>
              <a:buSzTx/>
              <a:buFont typeface="Wingdings" pitchFamily="2" charset="2"/>
              <a:buNone/>
              <a:tabLst/>
              <a:defRPr/>
            </a:pPr>
            <a:endParaRPr lang="en-AU" sz="1000" dirty="0" smtClean="0"/>
          </a:p>
          <a:p>
            <a:pPr marL="712788" marR="0" lvl="1" defTabSz="914400" rtl="0" eaLnBrk="1" fontAlgn="auto" latinLnBrk="0" hangingPunct="1">
              <a:lnSpc>
                <a:spcPct val="100000"/>
              </a:lnSpc>
              <a:spcBef>
                <a:spcPts val="0"/>
              </a:spcBef>
              <a:spcAft>
                <a:spcPts val="0"/>
              </a:spcAft>
              <a:buClrTx/>
              <a:buSzTx/>
              <a:buFont typeface="Wingdings" pitchFamily="2" charset="2"/>
              <a:buNone/>
              <a:tabLst/>
              <a:defRPr/>
            </a:pPr>
            <a:r>
              <a:rPr lang="en-AU" sz="1000" dirty="0" smtClean="0"/>
              <a:t>After last dot point</a:t>
            </a:r>
          </a:p>
          <a:p>
            <a:pPr marL="712788" marR="0" lvl="1"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AU" sz="1000" dirty="0" smtClean="0"/>
              <a:t>We have used approach</a:t>
            </a:r>
            <a:r>
              <a:rPr lang="en-AU" sz="1000" baseline="0" dirty="0" smtClean="0"/>
              <a:t> </a:t>
            </a:r>
            <a:r>
              <a:rPr lang="en-AU" sz="1000" dirty="0" smtClean="0"/>
              <a:t> in two large-scale evaluations of </a:t>
            </a:r>
            <a:r>
              <a:rPr lang="en-AU" sz="1000" dirty="0" err="1" smtClean="0"/>
              <a:t>statewide</a:t>
            </a:r>
            <a:r>
              <a:rPr lang="en-AU" sz="1000" dirty="0" smtClean="0"/>
              <a:t> primary health system reform in Australia</a:t>
            </a:r>
            <a:endParaRPr lang="en-US" sz="1000" dirty="0" smtClean="0"/>
          </a:p>
          <a:p>
            <a:pPr marL="712788" marR="0" lvl="1" defTabSz="914400" rtl="0" eaLnBrk="1" fontAlgn="auto" latinLnBrk="0" hangingPunct="1">
              <a:lnSpc>
                <a:spcPct val="100000"/>
              </a:lnSpc>
              <a:spcBef>
                <a:spcPts val="0"/>
              </a:spcBef>
              <a:spcAft>
                <a:spcPts val="0"/>
              </a:spcAft>
              <a:buClrTx/>
              <a:buSzTx/>
              <a:buFont typeface="Wingdings" pitchFamily="2" charset="2"/>
              <a:buChar char="Ø"/>
              <a:tabLst/>
              <a:defRPr/>
            </a:pPr>
            <a:endParaRPr lang="en-AU" sz="1000" dirty="0" smtClean="0"/>
          </a:p>
          <a:p>
            <a:pPr marL="712788" marR="0" lvl="1" defTabSz="914400" rtl="0" eaLnBrk="1" fontAlgn="auto" latinLnBrk="0" hangingPunct="1">
              <a:lnSpc>
                <a:spcPct val="100000"/>
              </a:lnSpc>
              <a:spcBef>
                <a:spcPts val="0"/>
              </a:spcBef>
              <a:spcAft>
                <a:spcPts val="0"/>
              </a:spcAft>
              <a:buClrTx/>
              <a:buSzTx/>
              <a:buFont typeface="Wingdings" pitchFamily="2" charset="2"/>
              <a:buNone/>
              <a:tabLst/>
              <a:defRPr/>
            </a:pPr>
            <a:endParaRPr lang="en-AU" sz="1000" dirty="0" smtClean="0"/>
          </a:p>
          <a:p>
            <a:pPr marL="712788" marR="0" lvl="1" defTabSz="914400" rtl="0" eaLnBrk="1" fontAlgn="auto" latinLnBrk="0" hangingPunct="1">
              <a:lnSpc>
                <a:spcPct val="100000"/>
              </a:lnSpc>
              <a:spcBef>
                <a:spcPts val="0"/>
              </a:spcBef>
              <a:spcAft>
                <a:spcPts val="0"/>
              </a:spcAft>
              <a:buClrTx/>
              <a:buSzTx/>
              <a:buFont typeface="Wingdings" pitchFamily="2" charset="2"/>
              <a:buNone/>
              <a:tabLst/>
              <a:defRPr/>
            </a:pPr>
            <a:r>
              <a:rPr lang="en-AU" sz="1000" dirty="0" smtClean="0"/>
              <a:t>It is A</a:t>
            </a:r>
            <a:r>
              <a:rPr lang="en-AU" sz="1000" baseline="0" dirty="0" smtClean="0"/>
              <a:t> genuine mixed method design, the partnership group completes a survey together, …very interactive and generates lots of robust discussion.</a:t>
            </a:r>
            <a:endParaRPr lang="en-AU" sz="1000" dirty="0" smtClean="0"/>
          </a:p>
          <a:p>
            <a:pPr marL="712788" marR="0" lvl="1" defTabSz="914400" rtl="0" eaLnBrk="1" fontAlgn="auto" latinLnBrk="0" hangingPunct="1">
              <a:lnSpc>
                <a:spcPct val="100000"/>
              </a:lnSpc>
              <a:spcBef>
                <a:spcPts val="0"/>
              </a:spcBef>
              <a:spcAft>
                <a:spcPts val="0"/>
              </a:spcAft>
              <a:buClrTx/>
              <a:buSzTx/>
              <a:buFontTx/>
              <a:buNone/>
              <a:tabLst/>
              <a:defRPr/>
            </a:pPr>
            <a:endParaRPr lang="en-AU" sz="1000" dirty="0" smtClean="0"/>
          </a:p>
        </p:txBody>
      </p:sp>
      <p:sp>
        <p:nvSpPr>
          <p:cNvPr id="4" name="Slide Number Placeholder 3"/>
          <p:cNvSpPr>
            <a:spLocks noGrp="1"/>
          </p:cNvSpPr>
          <p:nvPr>
            <p:ph type="sldNum" sz="quarter" idx="10"/>
          </p:nvPr>
        </p:nvSpPr>
        <p:spPr/>
        <p:txBody>
          <a:bodyPr/>
          <a:lstStyle/>
          <a:p>
            <a:fld id="{9943E9BA-C846-4F98-A6D0-BA9DA2B37B1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628650" lvl="7" algn="l">
              <a:buFont typeface="Wingdings" pitchFamily="2" charset="2"/>
              <a:buChar char="Ø"/>
            </a:pPr>
            <a:endParaRPr lang="en-US" sz="1000" dirty="0" smtClean="0"/>
          </a:p>
          <a:p>
            <a:pPr marL="628650" lvl="7" algn="l">
              <a:buFont typeface="Wingdings" pitchFamily="2" charset="2"/>
              <a:buChar char="Ø"/>
            </a:pPr>
            <a:r>
              <a:rPr lang="en-US" sz="1000" dirty="0" smtClean="0"/>
              <a:t>All </a:t>
            </a:r>
            <a:r>
              <a:rPr lang="en-US" sz="1000" dirty="0" smtClean="0"/>
              <a:t>members present. In some instances has</a:t>
            </a:r>
            <a:r>
              <a:rPr lang="en-US" sz="1000" baseline="0" dirty="0" smtClean="0"/>
              <a:t> involved 20 different </a:t>
            </a:r>
            <a:r>
              <a:rPr lang="en-US" sz="1000" baseline="0" dirty="0" err="1" smtClean="0"/>
              <a:t>organisations</a:t>
            </a:r>
            <a:r>
              <a:rPr lang="en-US" sz="1000" baseline="0" dirty="0" smtClean="0"/>
              <a:t> and services.</a:t>
            </a:r>
          </a:p>
          <a:p>
            <a:pPr marL="628650" lvl="7" algn="l">
              <a:buFont typeface="Wingdings" pitchFamily="2" charset="2"/>
              <a:buChar char="Ø"/>
            </a:pPr>
            <a:endParaRPr lang="en-US" sz="1000" baseline="0" dirty="0" smtClean="0"/>
          </a:p>
          <a:p>
            <a:pPr marL="628650" lvl="7" algn="l">
              <a:buFont typeface="Wingdings" pitchFamily="2" charset="2"/>
              <a:buChar char="Ø"/>
            </a:pPr>
            <a:r>
              <a:rPr lang="en-US" sz="1000" baseline="0" dirty="0" smtClean="0"/>
              <a:t>Not agree/disagree   e.g. clear goals for PC</a:t>
            </a:r>
            <a:endParaRPr lang="en-US" sz="1000" dirty="0" smtClean="0"/>
          </a:p>
          <a:p>
            <a:pPr marL="628650" lvl="7" algn="l"/>
            <a:endParaRPr lang="en-US" sz="1000" dirty="0" smtClean="0"/>
          </a:p>
          <a:p>
            <a:pPr marL="628650" lvl="7" algn="l"/>
            <a:endParaRPr lang="en-US" sz="1000" dirty="0" smtClean="0"/>
          </a:p>
          <a:p>
            <a:pPr marL="628650" lvl="7" algn="l">
              <a:buFont typeface="Wingdings" pitchFamily="2" charset="2"/>
              <a:buChar char="Ø"/>
            </a:pPr>
            <a:r>
              <a:rPr lang="en-US" sz="1000" dirty="0" smtClean="0"/>
              <a:t>A facilitated discussion occurs:</a:t>
            </a:r>
          </a:p>
          <a:p>
            <a:pPr marL="628650" lvl="8" algn="l">
              <a:buFont typeface="+mj-lt"/>
              <a:buAutoNum type="arabicPeriod"/>
            </a:pPr>
            <a:r>
              <a:rPr lang="en-US" sz="1000" dirty="0" smtClean="0"/>
              <a:t>Identify alternate and/or opposing views</a:t>
            </a:r>
          </a:p>
          <a:p>
            <a:pPr marL="628650" lvl="8" algn="l">
              <a:buFont typeface="+mj-lt"/>
              <a:buAutoNum type="arabicPeriod"/>
            </a:pPr>
            <a:r>
              <a:rPr lang="en-US" sz="1000" dirty="0" smtClean="0"/>
              <a:t>Gathering evidence for a particular rating </a:t>
            </a:r>
          </a:p>
          <a:p>
            <a:pPr marL="628650" lvl="8" algn="l">
              <a:buFont typeface="+mj-lt"/>
              <a:buAutoNum type="arabicPeriod"/>
            </a:pPr>
            <a:r>
              <a:rPr lang="en-US" sz="1000" dirty="0" smtClean="0"/>
              <a:t>If necessary, challenging views- ask</a:t>
            </a:r>
            <a:r>
              <a:rPr lang="en-US" sz="1000" baseline="0" dirty="0" smtClean="0"/>
              <a:t> why, provide examples</a:t>
            </a:r>
            <a:endParaRPr lang="en-US" sz="1000" dirty="0" smtClean="0"/>
          </a:p>
          <a:p>
            <a:pPr marL="628650" lvl="8" algn="l">
              <a:buFont typeface="+mj-lt"/>
              <a:buAutoNum type="arabicPeriod"/>
            </a:pPr>
            <a:r>
              <a:rPr lang="en-US" sz="1000" dirty="0" smtClean="0"/>
              <a:t>Resolving discussion on a </a:t>
            </a:r>
            <a:r>
              <a:rPr lang="en-US" sz="1000" u="sng" dirty="0" smtClean="0"/>
              <a:t>consensus rating</a:t>
            </a:r>
          </a:p>
          <a:p>
            <a:pPr marL="628650"/>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3"/>
            <a:endParaRPr lang="en-US" dirty="0" smtClean="0"/>
          </a:p>
          <a:p>
            <a:pPr lvl="3"/>
            <a:endParaRPr lang="en-US" dirty="0" smtClean="0"/>
          </a:p>
          <a:p>
            <a:pPr lvl="4"/>
            <a:r>
              <a:rPr lang="en-US" dirty="0" smtClean="0"/>
              <a:t>Generates lots of discussion and </a:t>
            </a:r>
            <a:r>
              <a:rPr lang="en-US" dirty="0" err="1" smtClean="0"/>
              <a:t>qual</a:t>
            </a:r>
            <a:r>
              <a:rPr lang="en-US" dirty="0" smtClean="0"/>
              <a:t> data.</a:t>
            </a:r>
          </a:p>
          <a:p>
            <a:pPr lvl="4"/>
            <a:endParaRPr lang="en-US" dirty="0" smtClean="0"/>
          </a:p>
          <a:p>
            <a:pPr lvl="4">
              <a:buFont typeface="Wingdings" pitchFamily="2" charset="2"/>
              <a:buChar char="Ø"/>
            </a:pPr>
            <a:r>
              <a:rPr lang="en-US" dirty="0" smtClean="0"/>
              <a:t>Imagine 20 </a:t>
            </a:r>
            <a:r>
              <a:rPr lang="en-US" dirty="0" err="1" smtClean="0"/>
              <a:t>orgganisations</a:t>
            </a:r>
            <a:r>
              <a:rPr lang="en-US" dirty="0" smtClean="0"/>
              <a:t> lots</a:t>
            </a:r>
            <a:r>
              <a:rPr lang="en-US" baseline="0" dirty="0" smtClean="0"/>
              <a:t> of robust discussion…requires time to complete.</a:t>
            </a:r>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algn="ctr"/>
            <a:endParaRPr lang="en-US" dirty="0" smtClean="0"/>
          </a:p>
          <a:p>
            <a:pPr algn="ctr"/>
            <a:endParaRPr lang="en-US" dirty="0" smtClean="0"/>
          </a:p>
          <a:p>
            <a:pPr lvl="2" algn="l">
              <a:buFont typeface="Wingdings" pitchFamily="2" charset="2"/>
              <a:buChar char="Ø"/>
            </a:pPr>
            <a:r>
              <a:rPr lang="en-US" dirty="0" smtClean="0"/>
              <a:t>The patterns</a:t>
            </a:r>
            <a:r>
              <a:rPr lang="en-US" baseline="0" dirty="0" smtClean="0"/>
              <a:t> of correlations between </a:t>
            </a:r>
            <a:r>
              <a:rPr lang="en-US" baseline="0" dirty="0" err="1" smtClean="0"/>
              <a:t>VicHealth</a:t>
            </a:r>
            <a:r>
              <a:rPr lang="en-US" baseline="0" dirty="0" smtClean="0"/>
              <a:t> measure and 16-item consensus ratings, </a:t>
            </a:r>
          </a:p>
          <a:p>
            <a:pPr lvl="2" algn="l"/>
            <a:r>
              <a:rPr lang="en-US" baseline="0" dirty="0" smtClean="0"/>
              <a:t> and between each measure across the three time points (for CHIC) , suggests it’s measuring the same construct, but more sensitively.</a:t>
            </a:r>
            <a:endParaRPr lang="en-US" dirty="0" smtClean="0"/>
          </a:p>
          <a:p>
            <a:endParaRPr lang="en-US" dirty="0" smtClean="0"/>
          </a:p>
          <a:p>
            <a:endParaRPr lang="en-US" dirty="0" smtClean="0"/>
          </a:p>
          <a:p>
            <a:r>
              <a:rPr lang="en-US" dirty="0" smtClean="0"/>
              <a:t>_____</a:t>
            </a:r>
          </a:p>
          <a:p>
            <a:r>
              <a:rPr lang="en-US" dirty="0" smtClean="0"/>
              <a:t>Reliability</a:t>
            </a:r>
            <a:r>
              <a:rPr lang="en-US" baseline="0" dirty="0" smtClean="0"/>
              <a:t> – internal consistency of the 16 items is quite high at each time point, from 0.82 to 0.94 over the three time points.</a:t>
            </a:r>
          </a:p>
          <a:p>
            <a:r>
              <a:rPr lang="en-US" baseline="0" dirty="0" smtClean="0"/>
              <a:t>Validity – the items are based on previous measures and there is good understanding of the questions when implementing it. The pattern of correlations indicates it’s more sensitive because the mixed-methods seems better able to reflect change.</a:t>
            </a:r>
            <a:endParaRPr lang="en-US" dirty="0" smtClean="0"/>
          </a:p>
          <a:p>
            <a:endParaRPr lang="en-US" dirty="0" smtClean="0"/>
          </a:p>
          <a:p>
            <a:r>
              <a:rPr lang="en-US" dirty="0" smtClean="0"/>
              <a:t>________</a:t>
            </a:r>
          </a:p>
          <a:p>
            <a:r>
              <a:rPr lang="en-AU" dirty="0" smtClean="0"/>
              <a:t>16 ITEMS Reliability</a:t>
            </a:r>
          </a:p>
          <a:p>
            <a:r>
              <a:rPr lang="en-AU" dirty="0" smtClean="0"/>
              <a:t>Alpha 2008</a:t>
            </a:r>
            <a:r>
              <a:rPr lang="en-AU" baseline="0" dirty="0" smtClean="0"/>
              <a:t> </a:t>
            </a:r>
            <a:r>
              <a:rPr lang="en-AU" dirty="0" smtClean="0"/>
              <a:t>(only 9/15 cases included) = 0.82</a:t>
            </a:r>
          </a:p>
          <a:p>
            <a:r>
              <a:rPr lang="en-AU" dirty="0" smtClean="0"/>
              <a:t>2009 (11/15) = 0.85</a:t>
            </a:r>
          </a:p>
          <a:p>
            <a:r>
              <a:rPr lang="en-AU" dirty="0" smtClean="0"/>
              <a:t>2011 (13/15)  = 0.94</a:t>
            </a:r>
          </a:p>
          <a:p>
            <a:endParaRPr lang="en-US" dirty="0" smtClean="0"/>
          </a:p>
          <a:p>
            <a:r>
              <a:rPr lang="en-US" dirty="0" smtClean="0"/>
              <a:t>Correlations between Individual Partnership (20 q) means = all sig</a:t>
            </a:r>
          </a:p>
          <a:p>
            <a:r>
              <a:rPr lang="en-US" dirty="0" smtClean="0"/>
              <a:t>	suggests</a:t>
            </a:r>
            <a:r>
              <a:rPr lang="en-US" baseline="0" dirty="0" smtClean="0"/>
              <a:t> consistently (generous) in ratings of their partnership</a:t>
            </a:r>
          </a:p>
          <a:p>
            <a:r>
              <a:rPr lang="en-US" baseline="0" dirty="0" smtClean="0"/>
              <a:t>T1 T2 0.77</a:t>
            </a:r>
          </a:p>
          <a:p>
            <a:r>
              <a:rPr lang="en-US" baseline="0" dirty="0" smtClean="0"/>
              <a:t>T1 T3 0.93</a:t>
            </a:r>
          </a:p>
          <a:p>
            <a:r>
              <a:rPr lang="en-US" baseline="0" dirty="0" smtClean="0"/>
              <a:t>T2 T3 0.90</a:t>
            </a:r>
          </a:p>
          <a:p>
            <a:endParaRPr lang="en-US" baseline="0" dirty="0" smtClean="0"/>
          </a:p>
          <a:p>
            <a:r>
              <a:rPr lang="en-US" baseline="0" dirty="0" smtClean="0"/>
              <a:t>Correlations between a total mean of the facilitated partnering items variable</a:t>
            </a:r>
          </a:p>
          <a:p>
            <a:r>
              <a:rPr lang="en-US" baseline="0" dirty="0" smtClean="0"/>
              <a:t>T1 T2 0.23</a:t>
            </a:r>
          </a:p>
          <a:p>
            <a:r>
              <a:rPr lang="en-US" baseline="0" dirty="0" smtClean="0"/>
              <a:t>T1 T3 0.006</a:t>
            </a:r>
          </a:p>
          <a:p>
            <a:r>
              <a:rPr lang="en-US" baseline="0" dirty="0" smtClean="0"/>
              <a:t>T2 T3 0.605 (p=0.022)</a:t>
            </a:r>
          </a:p>
          <a:p>
            <a:r>
              <a:rPr lang="en-US" baseline="0" dirty="0" smtClean="0"/>
              <a:t>Increases over time though – possibly reflecting change over time</a:t>
            </a:r>
          </a:p>
          <a:p>
            <a:r>
              <a:rPr lang="en-US" baseline="0" dirty="0" smtClean="0"/>
              <a:t>T2 to T3 more consistent – may expect this if there is growing stability in the partnership</a:t>
            </a:r>
          </a:p>
          <a:p>
            <a:endParaRPr lang="en-US" baseline="0" dirty="0" smtClean="0"/>
          </a:p>
          <a:p>
            <a:endParaRPr lang="en-US" baseline="0" dirty="0" smtClean="0"/>
          </a:p>
          <a:p>
            <a:r>
              <a:rPr lang="en-US" baseline="0" dirty="0" smtClean="0"/>
              <a:t>Correlation of Individual and Facilitated Partnering measure is significant at T1 and T2, but not T3  (don’t necessarily want to say this)</a:t>
            </a:r>
          </a:p>
          <a:p>
            <a:r>
              <a:rPr lang="en-US" baseline="0" dirty="0" smtClean="0"/>
              <a:t>T1	0.633 p=0.02</a:t>
            </a:r>
          </a:p>
          <a:p>
            <a:r>
              <a:rPr lang="en-US" baseline="0" dirty="0" smtClean="0"/>
              <a:t>T2	0.77  p=0.001</a:t>
            </a:r>
          </a:p>
          <a:p>
            <a:r>
              <a:rPr lang="en-US" baseline="0" dirty="0" smtClean="0"/>
              <a:t>T3	0.26 NS  (May reflect somewhat harsher moderation on our part. But also reflects them overrating themselves at T3 in the individual ratings.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marL="908050" lvl="1"/>
            <a:endParaRPr lang="en-AU" sz="1000" dirty="0" smtClean="0"/>
          </a:p>
          <a:p>
            <a:pPr marL="908050" lvl="1"/>
            <a:endParaRPr lang="en-AU" sz="1000" dirty="0" smtClean="0"/>
          </a:p>
          <a:p>
            <a:pPr marL="908050" lvl="1"/>
            <a:r>
              <a:rPr lang="en-AU" sz="1000" dirty="0" smtClean="0"/>
              <a:t>An </a:t>
            </a:r>
            <a:r>
              <a:rPr lang="en-AU" sz="1000" dirty="0" smtClean="0"/>
              <a:t>example</a:t>
            </a:r>
            <a:r>
              <a:rPr lang="en-AU" sz="1000" baseline="0" dirty="0" smtClean="0"/>
              <a:t> of presentation of Queensland health initiative results for a particular item over three time points</a:t>
            </a:r>
            <a:r>
              <a:rPr lang="en-AU" sz="1000" baseline="0" dirty="0" smtClean="0"/>
              <a:t>.</a:t>
            </a:r>
          </a:p>
          <a:p>
            <a:pPr marL="908050" lvl="1"/>
            <a:r>
              <a:rPr lang="en-AU" sz="1000" baseline="0" dirty="0" smtClean="0"/>
              <a:t> </a:t>
            </a:r>
            <a:r>
              <a:rPr lang="en-AU" sz="1000" baseline="0" dirty="0" smtClean="0"/>
              <a:t>Indicates progress over three years.</a:t>
            </a:r>
          </a:p>
          <a:p>
            <a:pPr marL="908050" lvl="1"/>
            <a:endParaRPr lang="en-AU" sz="1000" baseline="0" dirty="0" smtClean="0"/>
          </a:p>
          <a:p>
            <a:pPr marL="908050" lvl="1"/>
            <a:r>
              <a:rPr lang="en-US" sz="1000" dirty="0" smtClean="0">
                <a:latin typeface="Calibri" pitchFamily="34" charset="0"/>
              </a:rPr>
              <a:t>Response options relate to progress towards achievement of the characteristic</a:t>
            </a:r>
            <a:endParaRPr lang="en-AU" sz="1000" baseline="0" dirty="0" smtClean="0"/>
          </a:p>
          <a:p>
            <a:endParaRPr lang="en-AU" baseline="0" dirty="0" smtClean="0"/>
          </a:p>
        </p:txBody>
      </p:sp>
      <p:sp>
        <p:nvSpPr>
          <p:cNvPr id="55300" name="Slide Number Placeholder 3"/>
          <p:cNvSpPr txBox="1">
            <a:spLocks noGrp="1"/>
          </p:cNvSpPr>
          <p:nvPr/>
        </p:nvSpPr>
        <p:spPr bwMode="auto">
          <a:xfrm>
            <a:off x="3883852" y="8683438"/>
            <a:ext cx="2974148" cy="460562"/>
          </a:xfrm>
          <a:prstGeom prst="rect">
            <a:avLst/>
          </a:prstGeom>
          <a:noFill/>
          <a:ln w="9525">
            <a:noFill/>
            <a:miter lim="800000"/>
            <a:headEnd/>
            <a:tailEnd/>
          </a:ln>
        </p:spPr>
        <p:txBody>
          <a:bodyPr lIns="91422" tIns="45712" rIns="91422" bIns="45712" anchor="b"/>
          <a:lstStyle/>
          <a:p>
            <a:pPr algn="r" defTabSz="912813"/>
            <a:fld id="{76B41244-AC2A-4607-A423-0B4DB47AE810}" type="slidenum">
              <a:rPr lang="en-AU" sz="1200"/>
              <a:pPr algn="r" defTabSz="912813"/>
              <a:t>15</a:t>
            </a:fld>
            <a:endParaRPr lang="en-AU"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AU" sz="1000" dirty="0" smtClean="0">
              <a:latin typeface="Calibri" pitchFamily="34" charset="0"/>
            </a:endParaRPr>
          </a:p>
          <a:p>
            <a:endParaRPr lang="en-AU" sz="1000" dirty="0" smtClean="0">
              <a:latin typeface="Calibri" pitchFamily="34" charset="0"/>
            </a:endParaRPr>
          </a:p>
          <a:p>
            <a:pPr lvl="3"/>
            <a:r>
              <a:rPr lang="en-AU" sz="1000" dirty="0" smtClean="0">
                <a:latin typeface="Calibri" pitchFamily="34" charset="0"/>
              </a:rPr>
              <a:t>In many cases PC thought they were doing really well in certain areas </a:t>
            </a:r>
            <a:endParaRPr lang="en-AU" sz="1000" dirty="0" smtClean="0">
              <a:latin typeface="Calibri" pitchFamily="34" charset="0"/>
            </a:endParaRPr>
          </a:p>
          <a:p>
            <a:pPr lvl="3"/>
            <a:r>
              <a:rPr lang="en-AU" sz="1000" dirty="0" smtClean="0">
                <a:latin typeface="Calibri" pitchFamily="34" charset="0"/>
              </a:rPr>
              <a:t>but </a:t>
            </a:r>
            <a:r>
              <a:rPr lang="en-AU" sz="1000" dirty="0" smtClean="0">
                <a:latin typeface="Calibri" pitchFamily="34" charset="0"/>
              </a:rPr>
              <a:t>as became more </a:t>
            </a:r>
            <a:r>
              <a:rPr lang="en-AU" sz="1000" dirty="0" err="1" smtClean="0">
                <a:latin typeface="Calibri" pitchFamily="34" charset="0"/>
              </a:rPr>
              <a:t>crticial</a:t>
            </a:r>
            <a:r>
              <a:rPr lang="en-AU" sz="1000" baseline="0" dirty="0" smtClean="0">
                <a:latin typeface="Calibri" pitchFamily="34" charset="0"/>
              </a:rPr>
              <a:t> in second year changed some approaches and felt they improved.</a:t>
            </a:r>
            <a:endParaRPr lang="en-AU" sz="1000" dirty="0" smtClean="0">
              <a:latin typeface="Calibri" pitchFamily="34" charset="0"/>
            </a:endParaRPr>
          </a:p>
        </p:txBody>
      </p:sp>
      <p:sp>
        <p:nvSpPr>
          <p:cNvPr id="61444" name="Slide Number Placeholder 3"/>
          <p:cNvSpPr txBox="1">
            <a:spLocks noGrp="1"/>
          </p:cNvSpPr>
          <p:nvPr/>
        </p:nvSpPr>
        <p:spPr bwMode="auto">
          <a:xfrm>
            <a:off x="3883852" y="8683438"/>
            <a:ext cx="2974148" cy="460562"/>
          </a:xfrm>
          <a:prstGeom prst="rect">
            <a:avLst/>
          </a:prstGeom>
          <a:noFill/>
          <a:ln w="9525">
            <a:noFill/>
            <a:miter lim="800000"/>
            <a:headEnd/>
            <a:tailEnd/>
          </a:ln>
        </p:spPr>
        <p:txBody>
          <a:bodyPr lIns="91422" tIns="45712" rIns="91422" bIns="45712" anchor="b"/>
          <a:lstStyle/>
          <a:p>
            <a:pPr algn="r" defTabSz="912813"/>
            <a:fld id="{40439FEB-274F-40F4-B6A5-0E8CB4BD5B20}" type="slidenum">
              <a:rPr lang="en-AU" sz="1200"/>
              <a:pPr algn="r" defTabSz="912813"/>
              <a:t>16</a:t>
            </a:fld>
            <a:endParaRPr lang="en-AU"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endParaRPr lang="en-US" dirty="0" smtClean="0"/>
          </a:p>
          <a:p>
            <a:pPr marL="1270000" lvl="2"/>
            <a:r>
              <a:rPr lang="en-US" dirty="0" smtClean="0"/>
              <a:t>e.g. CHIC</a:t>
            </a:r>
            <a:r>
              <a:rPr lang="en-US" baseline="0" dirty="0" smtClean="0"/>
              <a:t> evaluation identified need for provision of capacity building for the partnership councils</a:t>
            </a:r>
            <a:r>
              <a:rPr lang="en-US" baseline="0" dirty="0" smtClean="0"/>
              <a:t>,</a:t>
            </a:r>
          </a:p>
          <a:p>
            <a:pPr marL="1270000" lvl="2"/>
            <a:r>
              <a:rPr lang="en-US" baseline="0" dirty="0" smtClean="0"/>
              <a:t> </a:t>
            </a:r>
            <a:r>
              <a:rPr lang="en-US" baseline="0" dirty="0" smtClean="0"/>
              <a:t>strategic planning assistance , engagement with sectors outside health and QLD health responded. </a:t>
            </a:r>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34988" marR="0" lvl="1" defTabSz="914400" rtl="0" eaLnBrk="1" fontAlgn="auto" latinLnBrk="0" hangingPunct="1">
              <a:lnSpc>
                <a:spcPct val="100000"/>
              </a:lnSpc>
              <a:spcBef>
                <a:spcPts val="0"/>
              </a:spcBef>
              <a:spcAft>
                <a:spcPts val="0"/>
              </a:spcAft>
              <a:buClrTx/>
              <a:buSzTx/>
              <a:buFontTx/>
              <a:buNone/>
              <a:tabLst/>
              <a:defRPr/>
            </a:pPr>
            <a:endParaRPr lang="en-US" sz="1000" dirty="0" smtClean="0"/>
          </a:p>
          <a:p>
            <a:pPr marL="534988" marR="0" lvl="1" defTabSz="914400" rtl="0" eaLnBrk="1" fontAlgn="auto" latinLnBrk="0" hangingPunct="1">
              <a:lnSpc>
                <a:spcPct val="100000"/>
              </a:lnSpc>
              <a:spcBef>
                <a:spcPts val="0"/>
              </a:spcBef>
              <a:spcAft>
                <a:spcPts val="0"/>
              </a:spcAft>
              <a:buClrTx/>
              <a:buSzTx/>
              <a:buFontTx/>
              <a:buNone/>
              <a:tabLst/>
              <a:defRPr/>
            </a:pPr>
            <a:endParaRPr lang="en-US" sz="1000" dirty="0" smtClean="0"/>
          </a:p>
          <a:p>
            <a:pPr marL="534988" marR="0" lvl="1"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000" dirty="0" smtClean="0"/>
              <a:t>  Data about .. We have good understanding of how each partnership</a:t>
            </a:r>
            <a:r>
              <a:rPr lang="en-US" sz="1000" baseline="0" dirty="0" smtClean="0"/>
              <a:t> is moving to strategic direction.</a:t>
            </a:r>
            <a:endParaRPr lang="en-US" sz="1000" dirty="0" smtClean="0"/>
          </a:p>
          <a:p>
            <a:pPr marL="534988" marR="0" lvl="1" defTabSz="914400" rtl="0" eaLnBrk="1" fontAlgn="auto" latinLnBrk="0" hangingPunct="1">
              <a:lnSpc>
                <a:spcPct val="100000"/>
              </a:lnSpc>
              <a:spcBef>
                <a:spcPts val="0"/>
              </a:spcBef>
              <a:spcAft>
                <a:spcPts val="0"/>
              </a:spcAft>
              <a:buClrTx/>
              <a:buSzTx/>
              <a:buFontTx/>
              <a:buNone/>
              <a:tabLst/>
              <a:defRPr/>
            </a:pPr>
            <a:endParaRPr lang="en-US" sz="1000" dirty="0" smtClean="0"/>
          </a:p>
          <a:p>
            <a:pPr marL="534988" marR="0" lvl="1" defTabSz="914400" rtl="0" eaLnBrk="1" fontAlgn="auto" latinLnBrk="0" hangingPunct="1">
              <a:lnSpc>
                <a:spcPct val="100000"/>
              </a:lnSpc>
              <a:spcBef>
                <a:spcPts val="0"/>
              </a:spcBef>
              <a:spcAft>
                <a:spcPts val="0"/>
              </a:spcAft>
              <a:buClrTx/>
              <a:buSzTx/>
              <a:buFontTx/>
              <a:buNone/>
              <a:tabLst/>
              <a:defRPr/>
            </a:pPr>
            <a:endParaRPr lang="en-US" sz="1000" dirty="0" smtClean="0"/>
          </a:p>
          <a:p>
            <a:pPr marL="534988" marR="0" lvl="1" defTabSz="914400" rtl="0" eaLnBrk="1" fontAlgn="auto" latinLnBrk="0" hangingPunct="1">
              <a:lnSpc>
                <a:spcPct val="100000"/>
              </a:lnSpc>
              <a:spcBef>
                <a:spcPts val="0"/>
              </a:spcBef>
              <a:spcAft>
                <a:spcPts val="0"/>
              </a:spcAft>
              <a:buClrTx/>
              <a:buSzTx/>
              <a:buFontTx/>
              <a:buNone/>
              <a:tabLst/>
              <a:defRPr/>
            </a:pPr>
            <a:r>
              <a:rPr lang="en-US" sz="1000" dirty="0" smtClean="0"/>
              <a:t>Provides a process-related indicator to relate to other quant data, including impacts and outcomes  - </a:t>
            </a:r>
          </a:p>
          <a:p>
            <a:pPr marL="534988" marR="0" lvl="1" defTabSz="914400" rtl="0" eaLnBrk="1" fontAlgn="auto" latinLnBrk="0" hangingPunct="1">
              <a:lnSpc>
                <a:spcPct val="100000"/>
              </a:lnSpc>
              <a:spcBef>
                <a:spcPts val="0"/>
              </a:spcBef>
              <a:spcAft>
                <a:spcPts val="0"/>
              </a:spcAft>
              <a:buClrTx/>
              <a:buSzTx/>
              <a:buFontTx/>
              <a:buNone/>
              <a:tabLst/>
              <a:defRPr/>
            </a:pPr>
            <a:r>
              <a:rPr lang="en-US" sz="1000" dirty="0" smtClean="0"/>
              <a:t>can talk about using the partnership strength to link to use of service coordination tools within the catchment</a:t>
            </a:r>
          </a:p>
          <a:p>
            <a:pPr marL="534988" marR="0" lvl="1" defTabSz="914400" rtl="0" eaLnBrk="1" fontAlgn="auto" latinLnBrk="0" hangingPunct="1">
              <a:lnSpc>
                <a:spcPct val="100000"/>
              </a:lnSpc>
              <a:spcBef>
                <a:spcPts val="0"/>
              </a:spcBef>
              <a:spcAft>
                <a:spcPts val="0"/>
              </a:spcAft>
              <a:buClrTx/>
              <a:buSzTx/>
              <a:buFontTx/>
              <a:buNone/>
              <a:tabLst/>
              <a:defRPr/>
            </a:pPr>
            <a:r>
              <a:rPr lang="en-US" sz="1000" dirty="0" smtClean="0"/>
              <a:t> and finding</a:t>
            </a:r>
            <a:r>
              <a:rPr lang="en-US" sz="1000" baseline="0" dirty="0" smtClean="0"/>
              <a:t> an association between uptake of tools and consumers’ experiences reflecting better coordination between services. </a:t>
            </a:r>
            <a:endParaRPr lang="en-US" sz="1000" dirty="0" smtClean="0"/>
          </a:p>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34988" marR="0" lvl="2" algn="l" defTabSz="914400" rtl="0" eaLnBrk="1" fontAlgn="auto" latinLnBrk="0" hangingPunct="1">
              <a:lnSpc>
                <a:spcPct val="100000"/>
              </a:lnSpc>
              <a:spcBef>
                <a:spcPts val="0"/>
              </a:spcBef>
              <a:spcAft>
                <a:spcPts val="0"/>
              </a:spcAft>
              <a:buClrTx/>
              <a:buSzTx/>
              <a:buFontTx/>
              <a:buNone/>
              <a:tabLst/>
              <a:defRPr/>
            </a:pPr>
            <a:r>
              <a:rPr lang="en-US" sz="1000" u="none" baseline="0" dirty="0" smtClean="0">
                <a:latin typeface="+mj-lt"/>
              </a:rPr>
              <a:t>P</a:t>
            </a:r>
            <a:r>
              <a:rPr lang="en-AU" sz="1000" u="none" baseline="0" dirty="0" err="1" smtClean="0">
                <a:latin typeface="+mj-lt"/>
              </a:rPr>
              <a:t>articularly</a:t>
            </a:r>
            <a:r>
              <a:rPr lang="en-AU" sz="1000" u="none" baseline="0" dirty="0" smtClean="0">
                <a:latin typeface="+mj-lt"/>
              </a:rPr>
              <a:t> </a:t>
            </a:r>
            <a:r>
              <a:rPr lang="en-AU" sz="1000" u="none" baseline="0" dirty="0" err="1" smtClean="0">
                <a:latin typeface="+mj-lt"/>
              </a:rPr>
              <a:t>statewide</a:t>
            </a:r>
            <a:r>
              <a:rPr lang="en-AU" sz="1000" u="none" baseline="0" dirty="0" smtClean="0">
                <a:latin typeface="+mj-lt"/>
              </a:rPr>
              <a:t> and national initiatives  where </a:t>
            </a:r>
            <a:r>
              <a:rPr lang="en-AU" sz="1000" u="none" dirty="0" smtClean="0">
                <a:latin typeface="+mj-lt"/>
              </a:rPr>
              <a:t>there is an emphasis on working together for reduced duplication and maximum benefit.</a:t>
            </a:r>
          </a:p>
          <a:p>
            <a:pPr marL="534988" marR="0" lvl="2" algn="l" defTabSz="914400" rtl="0" eaLnBrk="1" fontAlgn="auto" latinLnBrk="0" hangingPunct="1">
              <a:lnSpc>
                <a:spcPct val="100000"/>
              </a:lnSpc>
              <a:spcBef>
                <a:spcPts val="0"/>
              </a:spcBef>
              <a:spcAft>
                <a:spcPts val="0"/>
              </a:spcAft>
              <a:buClrTx/>
              <a:buSzTx/>
              <a:buFontTx/>
              <a:buNone/>
              <a:tabLst/>
              <a:defRPr/>
            </a:pPr>
            <a:endParaRPr lang="en-AU" sz="1000" u="sng" dirty="0" smtClean="0">
              <a:latin typeface="+mj-lt"/>
            </a:endParaRPr>
          </a:p>
          <a:p>
            <a:pPr marL="534988" lvl="2"/>
            <a:r>
              <a:rPr lang="en-AU" sz="1000" u="sng" dirty="0" smtClean="0">
                <a:latin typeface="+mj-lt"/>
              </a:rPr>
              <a:t>Partnering happens at many</a:t>
            </a:r>
            <a:r>
              <a:rPr lang="en-AU" sz="1000" u="sng" baseline="0" dirty="0" smtClean="0">
                <a:latin typeface="+mj-lt"/>
              </a:rPr>
              <a:t> </a:t>
            </a:r>
            <a:r>
              <a:rPr lang="en-AU" sz="1000" u="sng" dirty="0" smtClean="0">
                <a:latin typeface="+mj-lt"/>
              </a:rPr>
              <a:t>levels </a:t>
            </a:r>
          </a:p>
          <a:p>
            <a:pPr marL="534988" lvl="2"/>
            <a:r>
              <a:rPr lang="en-AU" sz="1000" dirty="0" smtClean="0">
                <a:latin typeface="+mj-lt"/>
              </a:rPr>
              <a:t>Between individuals, within organisations, between organisations, between sectors</a:t>
            </a:r>
            <a:r>
              <a:rPr lang="en-AU" sz="1000" baseline="0" dirty="0" smtClean="0">
                <a:latin typeface="+mj-lt"/>
              </a:rPr>
              <a:t> and </a:t>
            </a:r>
            <a:r>
              <a:rPr lang="en-AU" sz="1000" dirty="0" smtClean="0">
                <a:latin typeface="+mj-lt"/>
              </a:rPr>
              <a:t>Within and between levels of a system</a:t>
            </a:r>
            <a:r>
              <a:rPr lang="en-AU" sz="1000" baseline="0" dirty="0" smtClean="0">
                <a:latin typeface="+mj-lt"/>
              </a:rPr>
              <a:t> </a:t>
            </a:r>
            <a:endParaRPr lang="en-AU" sz="1000" dirty="0" smtClean="0">
              <a:latin typeface="+mj-lt"/>
            </a:endParaRPr>
          </a:p>
          <a:p>
            <a:pPr marL="534988" lvl="2"/>
            <a:endParaRPr lang="en-AU" sz="1000" dirty="0" smtClean="0">
              <a:latin typeface="+mj-lt"/>
            </a:endParaRPr>
          </a:p>
          <a:p>
            <a:pPr marL="534988" marR="0" lvl="2" algn="l" defTabSz="914400" rtl="0" eaLnBrk="1" fontAlgn="auto" latinLnBrk="0" hangingPunct="1">
              <a:lnSpc>
                <a:spcPct val="100000"/>
              </a:lnSpc>
              <a:spcBef>
                <a:spcPts val="0"/>
              </a:spcBef>
              <a:spcAft>
                <a:spcPts val="0"/>
              </a:spcAft>
              <a:buClrTx/>
              <a:buSzTx/>
              <a:buFontTx/>
              <a:buNone/>
              <a:tabLst/>
              <a:defRPr/>
            </a:pPr>
            <a:r>
              <a:rPr lang="en-AU" sz="1000" dirty="0" smtClean="0">
                <a:latin typeface="+mj-lt"/>
              </a:rPr>
              <a:t>Hospital Admission Risk Programs (HARP) – </a:t>
            </a:r>
            <a:r>
              <a:rPr lang="en-AU" sz="1000" i="0" dirty="0" smtClean="0">
                <a:latin typeface="+mj-lt"/>
              </a:rPr>
              <a:t>acute</a:t>
            </a:r>
            <a:r>
              <a:rPr lang="en-AU" sz="1000" i="0" baseline="0" dirty="0" smtClean="0">
                <a:latin typeface="+mj-lt"/>
              </a:rPr>
              <a:t> and allied health working together</a:t>
            </a:r>
            <a:endParaRPr lang="en-AU" sz="1000" i="0" dirty="0" smtClean="0">
              <a:latin typeface="+mj-lt"/>
            </a:endParaRPr>
          </a:p>
          <a:p>
            <a:pPr marL="534988" marR="0" lvl="2" algn="l" defTabSz="914400" rtl="0" eaLnBrk="1" fontAlgn="auto" latinLnBrk="0" hangingPunct="1">
              <a:lnSpc>
                <a:spcPct val="100000"/>
              </a:lnSpc>
              <a:spcBef>
                <a:spcPts val="0"/>
              </a:spcBef>
              <a:spcAft>
                <a:spcPts val="0"/>
              </a:spcAft>
              <a:buClrTx/>
              <a:buSzTx/>
              <a:buFontTx/>
              <a:buNone/>
              <a:tabLst/>
              <a:defRPr/>
            </a:pPr>
            <a:r>
              <a:rPr lang="en-AU" sz="1000" dirty="0" smtClean="0">
                <a:latin typeface="+mj-lt"/>
              </a:rPr>
              <a:t>Early Intervention for Chronic Disease projects – </a:t>
            </a:r>
            <a:r>
              <a:rPr lang="en-AU" sz="1000" i="0" dirty="0" smtClean="0">
                <a:latin typeface="+mj-lt"/>
              </a:rPr>
              <a:t>primary</a:t>
            </a:r>
            <a:r>
              <a:rPr lang="en-AU" sz="1000" i="0" baseline="0" dirty="0" smtClean="0">
                <a:latin typeface="+mj-lt"/>
              </a:rPr>
              <a:t> health and allied health working together</a:t>
            </a:r>
            <a:endParaRPr lang="en-AU" sz="1000" i="0" dirty="0" smtClean="0">
              <a:latin typeface="+mj-lt"/>
            </a:endParaRPr>
          </a:p>
          <a:p>
            <a:pPr marL="534988" lvl="2"/>
            <a:r>
              <a:rPr lang="en-AU" sz="1000" dirty="0" smtClean="0">
                <a:latin typeface="+mj-lt"/>
              </a:rPr>
              <a:t>Community Initiatives for National Suicide Prevention Strategy  –</a:t>
            </a:r>
            <a:r>
              <a:rPr lang="en-AU" sz="1000" i="0" dirty="0" smtClean="0">
                <a:latin typeface="+mj-lt"/>
              </a:rPr>
              <a:t>services</a:t>
            </a:r>
            <a:r>
              <a:rPr lang="en-AU" sz="1000" i="0" baseline="0" dirty="0" smtClean="0">
                <a:latin typeface="+mj-lt"/>
              </a:rPr>
              <a:t> and organisations from different sectors working together</a:t>
            </a:r>
            <a:endParaRPr lang="en-AU" sz="1000" i="0" dirty="0" smtClean="0">
              <a:latin typeface="+mj-lt"/>
            </a:endParaRPr>
          </a:p>
          <a:p>
            <a:pPr marL="534988" lvl="2"/>
            <a:endParaRPr lang="en-AU" sz="1000" dirty="0" smtClean="0">
              <a:latin typeface="+mj-lt"/>
            </a:endParaRPr>
          </a:p>
          <a:p>
            <a:pPr marL="534988" lvl="2"/>
            <a:endParaRPr lang="en-AU" sz="1000" dirty="0" smtClean="0">
              <a:latin typeface="+mj-lt"/>
            </a:endParaRPr>
          </a:p>
          <a:p>
            <a:pPr marL="534988" lvl="2"/>
            <a:r>
              <a:rPr lang="en-AU" sz="1000" baseline="0" dirty="0" smtClean="0">
                <a:latin typeface="+mj-lt"/>
              </a:rPr>
              <a:t>they are </a:t>
            </a:r>
            <a:r>
              <a:rPr lang="en-AU" sz="1000" dirty="0" smtClean="0">
                <a:latin typeface="+mj-lt"/>
              </a:rPr>
              <a:t>catchment level partnerships of health and other sector</a:t>
            </a:r>
            <a:r>
              <a:rPr lang="en-AU" sz="1000" baseline="0" dirty="0" smtClean="0">
                <a:latin typeface="+mj-lt"/>
              </a:rPr>
              <a:t> organisations working together</a:t>
            </a:r>
            <a:endParaRPr lang="en-AU" sz="1000" dirty="0" smtClean="0">
              <a:latin typeface="+mj-lt"/>
            </a:endParaRPr>
          </a:p>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Determining the need - 4 questions </a:t>
            </a:r>
          </a:p>
          <a:p>
            <a:r>
              <a:rPr lang="en-US" dirty="0" smtClean="0"/>
              <a:t>Choosing – 2</a:t>
            </a:r>
          </a:p>
          <a:p>
            <a:r>
              <a:rPr lang="en-US" dirty="0" smtClean="0"/>
              <a:t>Making sure </a:t>
            </a:r>
            <a:r>
              <a:rPr lang="en-US" dirty="0" err="1" smtClean="0"/>
              <a:t>pships</a:t>
            </a:r>
            <a:r>
              <a:rPr lang="en-US" dirty="0" smtClean="0"/>
              <a:t> work – 4</a:t>
            </a:r>
          </a:p>
          <a:p>
            <a:r>
              <a:rPr lang="en-US" dirty="0" smtClean="0"/>
              <a:t>Planning</a:t>
            </a:r>
            <a:r>
              <a:rPr lang="en-US" baseline="0" dirty="0" smtClean="0"/>
              <a:t> (1) and implementing collaborative action (4) = 5</a:t>
            </a:r>
          </a:p>
          <a:p>
            <a:r>
              <a:rPr lang="en-US" baseline="0" dirty="0" err="1" smtClean="0"/>
              <a:t>Minimising</a:t>
            </a:r>
            <a:r>
              <a:rPr lang="en-US" baseline="0" dirty="0" smtClean="0"/>
              <a:t> the barriers - 3</a:t>
            </a:r>
          </a:p>
          <a:p>
            <a:r>
              <a:rPr lang="en-US" dirty="0" smtClean="0"/>
              <a:t>Reflecting on and continuing</a:t>
            </a:r>
            <a:r>
              <a:rPr lang="en-US" baseline="0" dirty="0" smtClean="0"/>
              <a:t> – 2</a:t>
            </a:r>
          </a:p>
          <a:p>
            <a:endParaRPr lang="en-US" baseline="0" dirty="0" smtClean="0"/>
          </a:p>
          <a:p>
            <a:r>
              <a:rPr lang="en-US" baseline="0" dirty="0" smtClean="0"/>
              <a:t>Total scale reliability – 20 items</a:t>
            </a:r>
          </a:p>
          <a:p>
            <a:r>
              <a:rPr lang="en-US" baseline="0" dirty="0" smtClean="0"/>
              <a:t>2008 – Alpha = 0.93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2009 – Alpha = 0.91</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2011 – Alpha = 0.90 </a:t>
            </a:r>
            <a:endParaRPr lang="en-US" dirty="0" smtClean="0"/>
          </a:p>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endParaRPr lang="en-US" dirty="0" smtClean="0"/>
          </a:p>
          <a:p>
            <a:pPr lvl="5"/>
            <a:r>
              <a:rPr lang="en-US" dirty="0" smtClean="0"/>
              <a:t>Governments</a:t>
            </a:r>
            <a:r>
              <a:rPr lang="en-US" baseline="0" dirty="0" smtClean="0"/>
              <a:t> are placing an increasing focus </a:t>
            </a:r>
            <a:r>
              <a:rPr lang="en-US" dirty="0" smtClean="0"/>
              <a:t> on partnering</a:t>
            </a:r>
          </a:p>
          <a:p>
            <a:pPr lvl="5"/>
            <a:r>
              <a:rPr lang="en-US" dirty="0" smtClean="0"/>
              <a:t> </a:t>
            </a:r>
          </a:p>
          <a:p>
            <a:pPr marL="2363788" lvl="8"/>
            <a:r>
              <a:rPr lang="en-US" sz="1000" dirty="0" smtClean="0"/>
              <a:t>A</a:t>
            </a:r>
            <a:r>
              <a:rPr lang="en-US" sz="1000" baseline="0" dirty="0" smtClean="0"/>
              <a:t> current example of a purposeful approach to partnering based policy for system change </a:t>
            </a:r>
          </a:p>
          <a:p>
            <a:pPr marL="2363788" lvl="8"/>
            <a:r>
              <a:rPr lang="en-US" sz="1000" baseline="0" dirty="0" smtClean="0"/>
              <a:t>is the current national health reform.</a:t>
            </a:r>
            <a:endParaRPr lang="en-US" sz="1000"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712788" lvl="2">
              <a:buFont typeface="Arial" pitchFamily="34" charset="0"/>
              <a:buChar char="•"/>
            </a:pPr>
            <a:r>
              <a:rPr lang="en-US" sz="900" baseline="0" dirty="0" smtClean="0"/>
              <a:t> </a:t>
            </a:r>
            <a:r>
              <a:rPr lang="en-US" sz="900" dirty="0" smtClean="0"/>
              <a:t>KNOWN as ML and LHNs</a:t>
            </a:r>
          </a:p>
          <a:p>
            <a:pPr marL="712788" lvl="2"/>
            <a:endParaRPr lang="en-US" sz="900" dirty="0" smtClean="0"/>
          </a:p>
          <a:p>
            <a:pPr marL="712788" lvl="2">
              <a:buFont typeface="Arial" pitchFamily="34" charset="0"/>
              <a:buChar char="•"/>
            </a:pPr>
            <a:r>
              <a:rPr lang="en-AU" sz="900" dirty="0" smtClean="0"/>
              <a:t>MLs and LHNs are a new set of geographic catchment-based networked governance arrangements for primary health care providers and hospitals</a:t>
            </a:r>
          </a:p>
          <a:p>
            <a:pPr marL="712788" lvl="2">
              <a:buFont typeface="Arial" pitchFamily="34" charset="0"/>
              <a:buChar char="•"/>
            </a:pPr>
            <a:endParaRPr lang="en-AU" sz="900" dirty="0" smtClean="0"/>
          </a:p>
          <a:p>
            <a:pPr marL="712788" lvl="2">
              <a:buFont typeface="Arial" pitchFamily="34" charset="0"/>
              <a:buChar char="•"/>
            </a:pPr>
            <a:r>
              <a:rPr lang="en-AU" sz="900" dirty="0" smtClean="0"/>
              <a:t>What is important is that </a:t>
            </a:r>
          </a:p>
          <a:p>
            <a:pPr marL="712788" lvl="2">
              <a:buFont typeface="Arial" pitchFamily="34" charset="0"/>
              <a:buNone/>
            </a:pPr>
            <a:r>
              <a:rPr lang="en-AU" sz="900" dirty="0" smtClean="0"/>
              <a:t>In some cases they will work alongside other geographically based governance and organisational arrangements (e.g., state health department districts and local government areas, existing networks of service providers, program-based partnership arrangements)</a:t>
            </a:r>
          </a:p>
          <a:p>
            <a:pPr marL="712788" lvl="2">
              <a:buFont typeface="Arial" pitchFamily="34" charset="0"/>
              <a:buNone/>
            </a:pPr>
            <a:endParaRPr lang="en-AU" sz="900" dirty="0" smtClean="0"/>
          </a:p>
          <a:p>
            <a:pPr marL="941388" lvl="2" indent="-228600">
              <a:buFont typeface="Wingdings" pitchFamily="2" charset="2"/>
              <a:buChar char="Ø"/>
            </a:pPr>
            <a:r>
              <a:rPr lang="en-AU" sz="900" dirty="0" smtClean="0"/>
              <a:t>then  read</a:t>
            </a:r>
            <a:r>
              <a:rPr lang="en-AU" sz="900" baseline="0" dirty="0" smtClean="0"/>
              <a:t> last point</a:t>
            </a:r>
          </a:p>
          <a:p>
            <a:pPr marL="941388" lvl="2" indent="-228600">
              <a:buFont typeface="Wingdings" pitchFamily="2" charset="2"/>
              <a:buChar char="Ø"/>
            </a:pPr>
            <a:endParaRPr lang="en-AU" sz="900" baseline="0" dirty="0" smtClean="0"/>
          </a:p>
          <a:p>
            <a:pPr marL="712788" lvl="2">
              <a:buFont typeface="Arial" pitchFamily="34" charset="0"/>
              <a:buNone/>
            </a:pPr>
            <a:endParaRPr lang="en-AU" sz="900" dirty="0" smtClean="0"/>
          </a:p>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smtClean="0"/>
          </a:p>
          <a:p>
            <a:endParaRPr lang="en-AU" dirty="0" smtClean="0"/>
          </a:p>
          <a:p>
            <a:endParaRPr lang="en-AU" dirty="0" smtClean="0"/>
          </a:p>
          <a:p>
            <a:pPr marL="903288" lvl="8"/>
            <a:r>
              <a:rPr lang="en-AU" sz="1000" dirty="0" smtClean="0"/>
              <a:t>Measures – next slide</a:t>
            </a:r>
            <a:endParaRPr lang="en-AU" sz="1000"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628650"/>
            <a:endParaRPr lang="en-US" dirty="0" smtClean="0"/>
          </a:p>
          <a:p>
            <a:pPr marL="628650"/>
            <a:r>
              <a:rPr lang="en-US" u="sng" dirty="0" smtClean="0"/>
              <a:t>Various Methods – read below </a:t>
            </a:r>
          </a:p>
          <a:p>
            <a:pPr marL="628650"/>
            <a:endParaRPr lang="en-US" u="sng" dirty="0" smtClean="0"/>
          </a:p>
          <a:p>
            <a:pPr marL="628650" marR="0" lvl="8"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000" dirty="0" smtClean="0">
                <a:latin typeface="Calibri" pitchFamily="34" charset="0"/>
                <a:cs typeface="Tahoma" pitchFamily="34" charset="0"/>
              </a:rPr>
              <a:t>Descriptive qualitative review- </a:t>
            </a:r>
            <a:r>
              <a:rPr lang="en-US" sz="1000" u="sng" dirty="0" smtClean="0">
                <a:latin typeface="Calibri" pitchFamily="34" charset="0"/>
                <a:cs typeface="Tahoma" pitchFamily="34" charset="0"/>
              </a:rPr>
              <a:t>what is good &amp; bad</a:t>
            </a:r>
          </a:p>
          <a:p>
            <a:pPr marL="628650">
              <a:buFont typeface="Wingdings" pitchFamily="2" charset="2"/>
              <a:buChar char="Ø"/>
            </a:pPr>
            <a:endParaRPr lang="en-US" sz="1000" dirty="0" smtClean="0"/>
          </a:p>
          <a:p>
            <a:pPr marL="628650" lvl="4">
              <a:buFont typeface="Wingdings" pitchFamily="2" charset="2"/>
              <a:buChar char="Ø"/>
            </a:pPr>
            <a:r>
              <a:rPr lang="en-US" sz="1000" dirty="0" smtClean="0"/>
              <a:t>Network mapping technique: </a:t>
            </a:r>
            <a:r>
              <a:rPr lang="en-US" sz="1000" u="sng" dirty="0" smtClean="0"/>
              <a:t>Assesses structure and dynamics (contact) between partners</a:t>
            </a:r>
          </a:p>
          <a:p>
            <a:pPr marL="628650" lvl="4">
              <a:buFont typeface="Wingdings" pitchFamily="2" charset="2"/>
              <a:buChar char="Ø"/>
            </a:pPr>
            <a:endParaRPr lang="en-US" sz="1000" u="sng" dirty="0" smtClean="0"/>
          </a:p>
          <a:p>
            <a:pPr marL="628650" lvl="4">
              <a:buFont typeface="Wingdings" pitchFamily="2" charset="2"/>
              <a:buChar char="Ø"/>
            </a:pPr>
            <a:r>
              <a:rPr lang="en-US" sz="1000" u="none" dirty="0" smtClean="0"/>
              <a:t>  characteristics are identified as being functional elements of partnering.</a:t>
            </a:r>
          </a:p>
          <a:p>
            <a:pPr marL="628650" lvl="4">
              <a:buFont typeface="Wingdings" pitchFamily="2" charset="2"/>
              <a:buNone/>
            </a:pPr>
            <a:r>
              <a:rPr lang="en-US" sz="1000" u="none" dirty="0" smtClean="0"/>
              <a:t>2 best known tools in Australia are- Vic Health partnership analysis tool and </a:t>
            </a:r>
            <a:r>
              <a:rPr lang="en-US" sz="1000" u="none" dirty="0" err="1" smtClean="0"/>
              <a:t>nuffield</a:t>
            </a:r>
            <a:r>
              <a:rPr lang="en-US" sz="1000" u="none" dirty="0" smtClean="0"/>
              <a:t> assessment tool </a:t>
            </a:r>
          </a:p>
          <a:p>
            <a:endParaRPr lang="en-US" dirty="0" smtClean="0"/>
          </a:p>
        </p:txBody>
      </p:sp>
      <p:sp>
        <p:nvSpPr>
          <p:cNvPr id="4" name="Slide Number Placeholder 3"/>
          <p:cNvSpPr>
            <a:spLocks noGrp="1"/>
          </p:cNvSpPr>
          <p:nvPr>
            <p:ph type="sldNum" sz="quarter" idx="10"/>
          </p:nvPr>
        </p:nvSpPr>
        <p:spPr/>
        <p:txBody>
          <a:bodyPr/>
          <a:lstStyle/>
          <a:p>
            <a:fld id="{9943E9BA-C846-4F98-A6D0-BA9DA2B37B1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34988"/>
            <a:r>
              <a:rPr lang="en-US" sz="1000" dirty="0" err="1" smtClean="0"/>
              <a:t>VicHealth</a:t>
            </a:r>
            <a:endParaRPr lang="en-US" sz="1000" dirty="0" smtClean="0"/>
          </a:p>
          <a:p>
            <a:pPr marL="534988"/>
            <a:r>
              <a:rPr lang="en-US" sz="1000" dirty="0" smtClean="0"/>
              <a:t>Types of partnership:</a:t>
            </a:r>
            <a:r>
              <a:rPr lang="en-US" sz="1000" baseline="0" dirty="0" smtClean="0"/>
              <a:t> </a:t>
            </a:r>
          </a:p>
          <a:p>
            <a:pPr marL="534988">
              <a:buFont typeface="Arial" pitchFamily="34" charset="0"/>
              <a:buChar char="•"/>
            </a:pPr>
            <a:r>
              <a:rPr lang="en-US" sz="1000" baseline="0" dirty="0" smtClean="0"/>
              <a:t>Networking </a:t>
            </a:r>
          </a:p>
          <a:p>
            <a:pPr marL="534988">
              <a:buFont typeface="Arial" pitchFamily="34" charset="0"/>
              <a:buChar char="•"/>
            </a:pPr>
            <a:r>
              <a:rPr lang="en-US" sz="1000" baseline="0" dirty="0" smtClean="0"/>
              <a:t>Coordinating</a:t>
            </a:r>
          </a:p>
          <a:p>
            <a:pPr marL="534988">
              <a:buFont typeface="Arial" pitchFamily="34" charset="0"/>
              <a:buChar char="•"/>
            </a:pPr>
            <a:r>
              <a:rPr lang="en-US" sz="1000" baseline="0" dirty="0" smtClean="0"/>
              <a:t>Cooperating</a:t>
            </a:r>
          </a:p>
          <a:p>
            <a:pPr marL="534988">
              <a:buFont typeface="Arial" pitchFamily="34" charset="0"/>
              <a:buChar char="•"/>
            </a:pPr>
            <a:r>
              <a:rPr lang="en-US" sz="1000" baseline="0" dirty="0" smtClean="0"/>
              <a:t>Collaborating</a:t>
            </a:r>
          </a:p>
          <a:p>
            <a:pPr marL="534988"/>
            <a:endParaRPr lang="en-US" sz="1000" baseline="0" dirty="0" smtClean="0"/>
          </a:p>
          <a:p>
            <a:pPr marL="534988"/>
            <a:r>
              <a:rPr lang="en-US" sz="1000" baseline="0" dirty="0" smtClean="0"/>
              <a:t>Based on:</a:t>
            </a:r>
          </a:p>
          <a:p>
            <a:pPr marL="534988">
              <a:buFont typeface="Arial" pitchFamily="34" charset="0"/>
              <a:buChar char="•"/>
            </a:pPr>
            <a:r>
              <a:rPr lang="en-US" sz="1000" baseline="0" dirty="0" smtClean="0"/>
              <a:t>Commitment</a:t>
            </a:r>
          </a:p>
          <a:p>
            <a:pPr marL="534988">
              <a:buFont typeface="Arial" pitchFamily="34" charset="0"/>
              <a:buChar char="•"/>
            </a:pPr>
            <a:r>
              <a:rPr lang="en-US" sz="1000" baseline="0" dirty="0" smtClean="0"/>
              <a:t>Change required</a:t>
            </a:r>
          </a:p>
          <a:p>
            <a:pPr marL="534988">
              <a:buFont typeface="Arial" pitchFamily="34" charset="0"/>
              <a:buChar char="•"/>
            </a:pPr>
            <a:r>
              <a:rPr lang="en-US" sz="1000" baseline="0" dirty="0" smtClean="0"/>
              <a:t>Risk involved</a:t>
            </a:r>
          </a:p>
          <a:p>
            <a:pPr marL="534988">
              <a:buFont typeface="Arial" pitchFamily="34" charset="0"/>
              <a:buChar char="•"/>
            </a:pPr>
            <a:r>
              <a:rPr lang="en-US" sz="1000" baseline="0" dirty="0" smtClean="0"/>
              <a:t>Levels of interdependence</a:t>
            </a:r>
          </a:p>
          <a:p>
            <a:pPr marL="534988">
              <a:buFont typeface="Arial" pitchFamily="34" charset="0"/>
              <a:buChar char="•"/>
            </a:pPr>
            <a:r>
              <a:rPr lang="en-US" sz="1000" baseline="0" dirty="0" smtClean="0"/>
              <a:t>Power </a:t>
            </a:r>
          </a:p>
          <a:p>
            <a:pPr marL="534988">
              <a:buFont typeface="Arial" pitchFamily="34" charset="0"/>
              <a:buChar char="•"/>
            </a:pPr>
            <a:r>
              <a:rPr lang="en-US" sz="1000" baseline="0" dirty="0" smtClean="0"/>
              <a:t>Trust</a:t>
            </a:r>
          </a:p>
          <a:p>
            <a:pPr marL="534988">
              <a:buFont typeface="Arial" pitchFamily="34" charset="0"/>
              <a:buChar char="•"/>
            </a:pPr>
            <a:r>
              <a:rPr lang="en-US" sz="1000" baseline="0" dirty="0" smtClean="0"/>
              <a:t>Willingness to share turf</a:t>
            </a:r>
            <a:endParaRPr lang="en-US" sz="1000" dirty="0" smtClean="0"/>
          </a:p>
          <a:p>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smtClean="0"/>
          </a:p>
          <a:p>
            <a:endParaRPr lang="en-AU" dirty="0" smtClean="0"/>
          </a:p>
          <a:p>
            <a:pPr marL="1258888" lvl="8"/>
            <a:r>
              <a:rPr lang="en-AU" sz="1000" dirty="0" smtClean="0"/>
              <a:t>Similar domains to Vic Health tool.</a:t>
            </a:r>
          </a:p>
          <a:p>
            <a:pPr marL="1258888" lvl="8"/>
            <a:endParaRPr lang="en-AU" sz="1000" dirty="0" smtClean="0"/>
          </a:p>
          <a:p>
            <a:pPr marL="1258888" lvl="8"/>
            <a:r>
              <a:rPr lang="en-AU" sz="1000" dirty="0" smtClean="0"/>
              <a:t>Instruction</a:t>
            </a:r>
            <a:r>
              <a:rPr lang="en-AU" sz="1000" baseline="0" dirty="0" smtClean="0"/>
              <a:t> for completion is that it is completed individually with post completion discussion.</a:t>
            </a:r>
            <a:endParaRPr lang="en-AU" sz="1000"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34988" marR="0" lvl="1"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000" baseline="0" dirty="0" smtClean="0"/>
          </a:p>
          <a:p>
            <a:pPr marL="534988" marR="0" lvl="1"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000" baseline="0" dirty="0" smtClean="0"/>
              <a:t> </a:t>
            </a:r>
            <a:r>
              <a:rPr lang="en-US" sz="1000" baseline="0" dirty="0" smtClean="0"/>
              <a:t>suggestion that because </a:t>
            </a:r>
          </a:p>
          <a:p>
            <a:pPr marL="534988" marR="0" lvl="1"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baseline="0" dirty="0" smtClean="0"/>
          </a:p>
          <a:p>
            <a:pPr marL="534988" marR="0" lvl="1"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000" dirty="0" smtClean="0"/>
              <a:t>People tend to be fairly “generous” in their self-ratings  - : - </a:t>
            </a:r>
          </a:p>
          <a:p>
            <a:pPr marL="534988" marR="0" lvl="1" defTabSz="914400" rtl="0" eaLnBrk="1" fontAlgn="auto" latinLnBrk="0" hangingPunct="1">
              <a:lnSpc>
                <a:spcPct val="100000"/>
              </a:lnSpc>
              <a:spcBef>
                <a:spcPts val="0"/>
              </a:spcBef>
              <a:spcAft>
                <a:spcPts val="0"/>
              </a:spcAft>
              <a:buClrTx/>
              <a:buSzTx/>
              <a:buFont typeface="Wingdings" pitchFamily="2" charset="2"/>
              <a:buChar char="Ø"/>
              <a:tabLst/>
              <a:defRPr/>
            </a:pPr>
            <a:endParaRPr lang="en-US" sz="1000" dirty="0" smtClean="0"/>
          </a:p>
          <a:p>
            <a:pPr marL="534988" marR="0" lvl="1" defTabSz="914400" rtl="0" eaLnBrk="1" fontAlgn="auto" latinLnBrk="0" hangingPunct="1">
              <a:lnSpc>
                <a:spcPct val="100000"/>
              </a:lnSpc>
              <a:spcBef>
                <a:spcPts val="0"/>
              </a:spcBef>
              <a:spcAft>
                <a:spcPts val="0"/>
              </a:spcAft>
              <a:buClrTx/>
              <a:buSzTx/>
              <a:buFont typeface="Wingdings" pitchFamily="2" charset="2"/>
              <a:buChar char="Ø"/>
              <a:tabLst/>
              <a:defRPr/>
            </a:pPr>
            <a:r>
              <a:rPr lang="en-US" sz="1000" dirty="0" smtClean="0"/>
              <a:t>May constrain discussion </a:t>
            </a:r>
          </a:p>
          <a:p>
            <a:pPr marL="534988" marR="0" lvl="1"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p>
            <a:pPr marL="534988" marR="0" lvl="1" defTabSz="914400" rtl="0" eaLnBrk="1" fontAlgn="auto" latinLnBrk="0" hangingPunct="1">
              <a:lnSpc>
                <a:spcPct val="100000"/>
              </a:lnSpc>
              <a:spcBef>
                <a:spcPts val="0"/>
              </a:spcBef>
              <a:spcAft>
                <a:spcPts val="0"/>
              </a:spcAft>
              <a:buClrTx/>
              <a:buSzTx/>
              <a:buFontTx/>
              <a:buNone/>
              <a:tabLst/>
              <a:defRPr/>
            </a:pPr>
            <a:endParaRPr lang="en-US" sz="10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9943E9BA-C846-4F98-A6D0-BA9DA2B37B1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anner_3.jpg"/>
          <p:cNvPicPr>
            <a:picLocks noChangeAspect="1"/>
          </p:cNvPicPr>
          <p:nvPr userDrawn="1"/>
        </p:nvPicPr>
        <p:blipFill>
          <a:blip r:embed="rId2" cstate="print"/>
          <a:srcRect t="8966" r="574"/>
          <a:stretch>
            <a:fillRect/>
          </a:stretch>
        </p:blipFill>
        <p:spPr bwMode="auto">
          <a:xfrm>
            <a:off x="0" y="0"/>
            <a:ext cx="9144000" cy="6858000"/>
          </a:xfrm>
          <a:prstGeom prst="rect">
            <a:avLst/>
          </a:prstGeom>
          <a:noFill/>
          <a:ln w="9525">
            <a:noFill/>
            <a:miter lim="800000"/>
            <a:headEnd/>
            <a:tailEnd/>
          </a:ln>
        </p:spPr>
      </p:pic>
      <p:pic>
        <p:nvPicPr>
          <p:cNvPr id="5" name="Picture 8" descr="Logo new.gif"/>
          <p:cNvPicPr>
            <a:picLocks noChangeAspect="1"/>
          </p:cNvPicPr>
          <p:nvPr userDrawn="1"/>
        </p:nvPicPr>
        <p:blipFill>
          <a:blip r:embed="rId3" cstate="print"/>
          <a:srcRect/>
          <a:stretch>
            <a:fillRect/>
          </a:stretch>
        </p:blipFill>
        <p:spPr bwMode="auto">
          <a:xfrm>
            <a:off x="5651500" y="530225"/>
            <a:ext cx="3128963" cy="1047750"/>
          </a:xfrm>
          <a:prstGeom prst="rect">
            <a:avLst/>
          </a:prstGeom>
          <a:noFill/>
          <a:ln w="9525">
            <a:noFill/>
            <a:miter lim="800000"/>
            <a:headEnd/>
            <a:tailEnd/>
          </a:ln>
        </p:spPr>
      </p:pic>
      <p:sp>
        <p:nvSpPr>
          <p:cNvPr id="54280" name="Rectangle 8"/>
          <p:cNvSpPr>
            <a:spLocks noGrp="1" noChangeArrowheads="1"/>
          </p:cNvSpPr>
          <p:nvPr>
            <p:ph type="subTitle" idx="1"/>
          </p:nvPr>
        </p:nvSpPr>
        <p:spPr>
          <a:xfrm>
            <a:off x="899592" y="3333180"/>
            <a:ext cx="7777559" cy="600075"/>
          </a:xfrm>
        </p:spPr>
        <p:txBody>
          <a:bodyPr/>
          <a:lstStyle>
            <a:lvl1pPr algn="l">
              <a:defRPr sz="2800" b="1" baseline="0">
                <a:solidFill>
                  <a:srgbClr val="FF0000"/>
                </a:solidFill>
              </a:defRPr>
            </a:lvl1pPr>
          </a:lstStyle>
          <a:p>
            <a:r>
              <a:rPr lang="en-AU" dirty="0"/>
              <a:t>Click to edit Master subtitle style</a:t>
            </a:r>
          </a:p>
        </p:txBody>
      </p:sp>
      <p:sp>
        <p:nvSpPr>
          <p:cNvPr id="54284" name="AutoShape 12"/>
          <p:cNvSpPr>
            <a:spLocks noGrp="1" noChangeArrowheads="1"/>
          </p:cNvSpPr>
          <p:nvPr>
            <p:ph type="ctrTitle" sz="quarter"/>
          </p:nvPr>
        </p:nvSpPr>
        <p:spPr>
          <a:xfrm>
            <a:off x="899592" y="1916832"/>
            <a:ext cx="7777559" cy="1151235"/>
          </a:xfrm>
        </p:spPr>
        <p:txBody>
          <a:bodyPr/>
          <a:lstStyle>
            <a:lvl1pPr algn="l">
              <a:defRPr sz="3600" baseline="0">
                <a:solidFill>
                  <a:srgbClr val="FFFFFF"/>
                </a:solidFill>
              </a:defRPr>
            </a:lvl1pPr>
          </a:lstStyle>
          <a:p>
            <a:r>
              <a:rPr lang="en-AU"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8975" y="188913"/>
            <a:ext cx="1854200" cy="611981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476375" y="188913"/>
            <a:ext cx="5410200" cy="6119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13"/>
          <p:cNvSpPr>
            <a:spLocks noGrp="1" noChangeArrowheads="1"/>
          </p:cNvSpPr>
          <p:nvPr>
            <p:ph type="sldNum" sz="quarter" idx="10"/>
          </p:nvPr>
        </p:nvSpPr>
        <p:spPr>
          <a:ln/>
        </p:spPr>
        <p:txBody>
          <a:bodyPr/>
          <a:lstStyle>
            <a:lvl1pPr>
              <a:defRPr/>
            </a:lvl1pPr>
          </a:lstStyle>
          <a:p>
            <a:pPr>
              <a:defRPr/>
            </a:pPr>
            <a:fld id="{48C317BB-2BA9-44FB-8E3A-617F723715D3}" type="slidenum">
              <a:rPr lang="en-AU"/>
              <a:pPr>
                <a:defRPr/>
              </a:pPr>
              <a:t>‹#›</a:t>
            </a:fld>
            <a:endParaRPr lang="en-AU">
              <a:solidFill>
                <a:prstClr val="whit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188913"/>
            <a:ext cx="8497639" cy="998537"/>
          </a:xfrm>
        </p:spPr>
        <p:txBody>
          <a:bodyPr/>
          <a:lstStyle/>
          <a:p>
            <a:r>
              <a:rPr lang="en-US" dirty="0" smtClean="0"/>
              <a:t>Click to edit Master title style</a:t>
            </a:r>
            <a:endParaRPr lang="en-AU" dirty="0"/>
          </a:p>
        </p:txBody>
      </p:sp>
      <p:sp>
        <p:nvSpPr>
          <p:cNvPr id="3" name="Content Placeholder 2"/>
          <p:cNvSpPr>
            <a:spLocks noGrp="1"/>
          </p:cNvSpPr>
          <p:nvPr>
            <p:ph idx="1"/>
          </p:nvPr>
        </p:nvSpPr>
        <p:spPr>
          <a:xfrm>
            <a:off x="395536" y="1628775"/>
            <a:ext cx="8497639" cy="4679950"/>
          </a:xfrm>
        </p:spPr>
        <p:txBody>
          <a:bodyPr/>
          <a:lstStyle>
            <a:lvl1pPr marL="0" inden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13"/>
          <p:cNvSpPr>
            <a:spLocks noGrp="1" noChangeArrowheads="1"/>
          </p:cNvSpPr>
          <p:nvPr>
            <p:ph type="sldNum" sz="quarter" idx="10"/>
          </p:nvPr>
        </p:nvSpPr>
        <p:spPr>
          <a:xfrm>
            <a:off x="395288" y="6237288"/>
            <a:ext cx="587375" cy="431800"/>
          </a:xfrm>
        </p:spPr>
        <p:txBody>
          <a:bodyPr/>
          <a:lstStyle>
            <a:lvl1pPr>
              <a:defRPr/>
            </a:lvl1pPr>
          </a:lstStyle>
          <a:p>
            <a:pPr>
              <a:defRPr/>
            </a:pPr>
            <a:fld id="{6DEA0402-DC59-4683-A141-72E50AEAE42B}" type="slidenum">
              <a:rPr lang="en-AU"/>
              <a:pPr>
                <a:defRPr/>
              </a:pPr>
              <a:t>‹#›</a:t>
            </a:fld>
            <a:endParaRPr lang="en-AU" dirty="0">
              <a:solidFill>
                <a:prstClr val="white"/>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476375" y="1628775"/>
            <a:ext cx="363220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260975" y="1628775"/>
            <a:ext cx="363220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13"/>
          <p:cNvSpPr>
            <a:spLocks noGrp="1" noChangeArrowheads="1"/>
          </p:cNvSpPr>
          <p:nvPr>
            <p:ph type="sldNum" sz="quarter" idx="10"/>
          </p:nvPr>
        </p:nvSpPr>
        <p:spPr>
          <a:ln/>
        </p:spPr>
        <p:txBody>
          <a:bodyPr/>
          <a:lstStyle>
            <a:lvl1pPr>
              <a:defRPr/>
            </a:lvl1pPr>
          </a:lstStyle>
          <a:p>
            <a:pPr>
              <a:defRPr/>
            </a:pPr>
            <a:fld id="{A71677BF-E644-453A-AA47-A43CD1CEAB65}" type="slidenum">
              <a:rPr lang="en-AU"/>
              <a:pPr>
                <a:defRPr/>
              </a:pPr>
              <a:t>‹#›</a:t>
            </a:fld>
            <a:endParaRPr lang="en-AU">
              <a:solidFill>
                <a:prstClr val="white"/>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13"/>
          <p:cNvSpPr>
            <a:spLocks noGrp="1" noChangeArrowheads="1"/>
          </p:cNvSpPr>
          <p:nvPr>
            <p:ph type="sldNum" sz="quarter" idx="10"/>
          </p:nvPr>
        </p:nvSpPr>
        <p:spPr>
          <a:ln/>
        </p:spPr>
        <p:txBody>
          <a:bodyPr/>
          <a:lstStyle>
            <a:lvl1pPr>
              <a:defRPr/>
            </a:lvl1pPr>
          </a:lstStyle>
          <a:p>
            <a:pPr>
              <a:defRPr/>
            </a:pPr>
            <a:fld id="{1B9B3C28-39DA-4309-ABCF-1ED3701F682A}" type="slidenum">
              <a:rPr lang="en-AU"/>
              <a:pPr>
                <a:defRPr/>
              </a:pPr>
              <a:t>‹#›</a:t>
            </a:fld>
            <a:endParaRPr lang="en-AU">
              <a:solidFill>
                <a:prstClr val="white"/>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13"/>
          <p:cNvSpPr>
            <a:spLocks noGrp="1" noChangeArrowheads="1"/>
          </p:cNvSpPr>
          <p:nvPr>
            <p:ph type="sldNum" sz="quarter" idx="10"/>
          </p:nvPr>
        </p:nvSpPr>
        <p:spPr>
          <a:ln/>
        </p:spPr>
        <p:txBody>
          <a:bodyPr/>
          <a:lstStyle>
            <a:lvl1pPr>
              <a:defRPr/>
            </a:lvl1pPr>
          </a:lstStyle>
          <a:p>
            <a:pPr>
              <a:defRPr/>
            </a:pPr>
            <a:fld id="{D8C31271-3B6D-4227-93BD-9E956F271B51}" type="slidenum">
              <a:rPr lang="en-AU"/>
              <a:pPr>
                <a:defRPr/>
              </a:pPr>
              <a:t>‹#›</a:t>
            </a:fld>
            <a:endParaRPr lang="en-AU">
              <a:solidFill>
                <a:prstClr val="white"/>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8C0DFA13-6E97-48F7-9BD3-DD1C0D7A71B7}" type="slidenum">
              <a:rPr lang="en-AU"/>
              <a:pPr>
                <a:defRPr/>
              </a:pPr>
              <a:t>‹#›</a:t>
            </a:fld>
            <a:endParaRPr lang="en-AU">
              <a:solidFill>
                <a:prstClr val="white"/>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6790BC97-1A1F-46CD-8CAF-192B39E5306F}" type="slidenum">
              <a:rPr lang="en-AU"/>
              <a:pPr>
                <a:defRPr/>
              </a:pPr>
              <a:t>‹#›</a:t>
            </a:fld>
            <a:endParaRPr lang="en-AU">
              <a:solidFill>
                <a:prstClr val="white"/>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92554AF6-1150-459A-B537-8C9CBAEF7D0C}" type="slidenum">
              <a:rPr lang="en-AU"/>
              <a:pPr>
                <a:defRPr/>
              </a:pPr>
              <a:t>‹#›</a:t>
            </a:fld>
            <a:endParaRPr lang="en-AU">
              <a:solidFill>
                <a:prstClr val="white"/>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13"/>
          <p:cNvSpPr>
            <a:spLocks noGrp="1" noChangeArrowheads="1"/>
          </p:cNvSpPr>
          <p:nvPr>
            <p:ph type="sldNum" sz="quarter" idx="10"/>
          </p:nvPr>
        </p:nvSpPr>
        <p:spPr>
          <a:ln/>
        </p:spPr>
        <p:txBody>
          <a:bodyPr/>
          <a:lstStyle>
            <a:lvl1pPr>
              <a:defRPr/>
            </a:lvl1pPr>
          </a:lstStyle>
          <a:p>
            <a:pPr>
              <a:defRPr/>
            </a:pPr>
            <a:fld id="{4FC9BFD5-3CB3-458E-A06C-48A3FF4C339E}" type="slidenum">
              <a:rPr lang="en-AU"/>
              <a:pPr>
                <a:defRPr/>
              </a:pPr>
              <a:t>‹#›</a:t>
            </a:fld>
            <a:endParaRPr lang="en-AU">
              <a:solidFill>
                <a:prstClr val="white"/>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Banner_2.jpg"/>
          <p:cNvPicPr>
            <a:picLocks noChangeAspect="1"/>
          </p:cNvPicPr>
          <p:nvPr/>
        </p:nvPicPr>
        <p:blipFill>
          <a:blip r:embed="rId12" cstate="print"/>
          <a:srcRect t="9325" r="993"/>
          <a:stretch>
            <a:fillRect/>
          </a:stretch>
        </p:blipFill>
        <p:spPr bwMode="auto">
          <a:xfrm>
            <a:off x="0" y="3860800"/>
            <a:ext cx="7235825" cy="2997200"/>
          </a:xfrm>
          <a:prstGeom prst="rect">
            <a:avLst/>
          </a:prstGeom>
          <a:noFill/>
          <a:ln w="9525">
            <a:noFill/>
            <a:miter lim="800000"/>
            <a:headEnd/>
            <a:tailEnd/>
          </a:ln>
        </p:spPr>
      </p:pic>
      <p:sp>
        <p:nvSpPr>
          <p:cNvPr id="1027" name="AutoShape 9"/>
          <p:cNvSpPr>
            <a:spLocks noGrp="1" noChangeArrowheads="1"/>
          </p:cNvSpPr>
          <p:nvPr>
            <p:ph type="title"/>
          </p:nvPr>
        </p:nvSpPr>
        <p:spPr bwMode="auto">
          <a:xfrm>
            <a:off x="323850" y="188913"/>
            <a:ext cx="8569325" cy="998537"/>
          </a:xfrm>
          <a:prstGeom prst="roundRect">
            <a:avLst>
              <a:gd name="adj" fmla="val 0"/>
            </a:avLst>
          </a:prstGeom>
          <a:noFill/>
          <a:ln w="9525">
            <a:noFill/>
            <a:round/>
            <a:headEnd/>
            <a:tailEnd/>
          </a:ln>
        </p:spPr>
        <p:txBody>
          <a:bodyPr vert="horz" wrap="square" lIns="0" tIns="0" rIns="0" bIns="0" numCol="1" anchor="b" anchorCtr="0" compatLnSpc="1">
            <a:prstTxWarp prst="textNoShape">
              <a:avLst/>
            </a:prstTxWarp>
          </a:bodyPr>
          <a:lstStyle/>
          <a:p>
            <a:pPr lvl="0"/>
            <a:r>
              <a:rPr lang="en-AU" smtClean="0"/>
              <a:t>Click to edit Master title style</a:t>
            </a:r>
          </a:p>
        </p:txBody>
      </p:sp>
      <p:sp>
        <p:nvSpPr>
          <p:cNvPr id="1028" name="Rectangle 10"/>
          <p:cNvSpPr>
            <a:spLocks noGrp="1" noChangeArrowheads="1"/>
          </p:cNvSpPr>
          <p:nvPr>
            <p:ph type="body" idx="1"/>
          </p:nvPr>
        </p:nvSpPr>
        <p:spPr bwMode="auto">
          <a:xfrm>
            <a:off x="323850" y="1628775"/>
            <a:ext cx="8569325" cy="4679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53261" name="Rectangle 13"/>
          <p:cNvSpPr>
            <a:spLocks noGrp="1" noChangeArrowheads="1"/>
          </p:cNvSpPr>
          <p:nvPr>
            <p:ph type="sldNum" sz="quarter" idx="4"/>
          </p:nvPr>
        </p:nvSpPr>
        <p:spPr bwMode="auto">
          <a:xfrm>
            <a:off x="323850" y="6237288"/>
            <a:ext cx="587375" cy="4318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defRPr sz="1400" b="1">
                <a:solidFill>
                  <a:srgbClr val="000000"/>
                </a:solidFill>
              </a:defRPr>
            </a:lvl1pPr>
          </a:lstStyle>
          <a:p>
            <a:pPr fontAlgn="base">
              <a:spcBef>
                <a:spcPct val="0"/>
              </a:spcBef>
              <a:spcAft>
                <a:spcPct val="0"/>
              </a:spcAft>
              <a:defRPr/>
            </a:pPr>
            <a:fld id="{6DCB3803-974B-49FE-B68E-08EE7A89EBFF}" type="slidenum">
              <a:rPr lang="en-AU"/>
              <a:pPr fontAlgn="base">
                <a:spcBef>
                  <a:spcPct val="0"/>
                </a:spcBef>
                <a:spcAft>
                  <a:spcPct val="0"/>
                </a:spcAft>
                <a:defRPr/>
              </a:pPr>
              <a:t>‹#›</a:t>
            </a:fld>
            <a:endParaRPr lang="en-AU">
              <a:solidFill>
                <a:prstClr val="white"/>
              </a:solidFill>
            </a:endParaRPr>
          </a:p>
        </p:txBody>
      </p:sp>
      <p:pic>
        <p:nvPicPr>
          <p:cNvPr id="1030" name="Picture 23" descr="PP_LTLogo"/>
          <p:cNvPicPr>
            <a:picLocks noChangeAspect="1" noChangeArrowheads="1"/>
          </p:cNvPicPr>
          <p:nvPr/>
        </p:nvPicPr>
        <p:blipFill>
          <a:blip r:embed="rId13" cstate="print"/>
          <a:srcRect/>
          <a:stretch>
            <a:fillRect/>
          </a:stretch>
        </p:blipFill>
        <p:spPr bwMode="auto">
          <a:xfrm>
            <a:off x="7380288" y="6324600"/>
            <a:ext cx="1527175" cy="3317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l" rtl="0" eaLnBrk="0" fontAlgn="base" hangingPunct="0">
        <a:lnSpc>
          <a:spcPct val="90000"/>
        </a:lnSpc>
        <a:spcBef>
          <a:spcPct val="0"/>
        </a:spcBef>
        <a:spcAft>
          <a:spcPct val="0"/>
        </a:spcAft>
        <a:defRPr sz="3000" b="1">
          <a:solidFill>
            <a:srgbClr val="000000"/>
          </a:solidFill>
          <a:latin typeface="+mj-lt"/>
          <a:ea typeface="+mj-ea"/>
          <a:cs typeface="+mj-cs"/>
        </a:defRPr>
      </a:lvl1pPr>
      <a:lvl2pPr algn="l" rtl="0" eaLnBrk="0" fontAlgn="base" hangingPunct="0">
        <a:lnSpc>
          <a:spcPct val="90000"/>
        </a:lnSpc>
        <a:spcBef>
          <a:spcPct val="0"/>
        </a:spcBef>
        <a:spcAft>
          <a:spcPct val="0"/>
        </a:spcAft>
        <a:defRPr sz="3000" b="1">
          <a:solidFill>
            <a:srgbClr val="000000"/>
          </a:solidFill>
          <a:latin typeface="Arial" charset="0"/>
        </a:defRPr>
      </a:lvl2pPr>
      <a:lvl3pPr algn="l" rtl="0" eaLnBrk="0" fontAlgn="base" hangingPunct="0">
        <a:lnSpc>
          <a:spcPct val="90000"/>
        </a:lnSpc>
        <a:spcBef>
          <a:spcPct val="0"/>
        </a:spcBef>
        <a:spcAft>
          <a:spcPct val="0"/>
        </a:spcAft>
        <a:defRPr sz="3000" b="1">
          <a:solidFill>
            <a:srgbClr val="000000"/>
          </a:solidFill>
          <a:latin typeface="Arial" charset="0"/>
        </a:defRPr>
      </a:lvl3pPr>
      <a:lvl4pPr algn="l" rtl="0" eaLnBrk="0" fontAlgn="base" hangingPunct="0">
        <a:lnSpc>
          <a:spcPct val="90000"/>
        </a:lnSpc>
        <a:spcBef>
          <a:spcPct val="0"/>
        </a:spcBef>
        <a:spcAft>
          <a:spcPct val="0"/>
        </a:spcAft>
        <a:defRPr sz="3000" b="1">
          <a:solidFill>
            <a:srgbClr val="000000"/>
          </a:solidFill>
          <a:latin typeface="Arial" charset="0"/>
        </a:defRPr>
      </a:lvl4pPr>
      <a:lvl5pPr algn="l" rtl="0" eaLnBrk="0" fontAlgn="base" hangingPunct="0">
        <a:lnSpc>
          <a:spcPct val="90000"/>
        </a:lnSpc>
        <a:spcBef>
          <a:spcPct val="0"/>
        </a:spcBef>
        <a:spcAft>
          <a:spcPct val="0"/>
        </a:spcAft>
        <a:defRPr sz="3000" b="1">
          <a:solidFill>
            <a:srgbClr val="000000"/>
          </a:solidFill>
          <a:latin typeface="Arial" charset="0"/>
        </a:defRPr>
      </a:lvl5pPr>
      <a:lvl6pPr marL="457200" algn="l" rtl="0" fontAlgn="base">
        <a:lnSpc>
          <a:spcPct val="90000"/>
        </a:lnSpc>
        <a:spcBef>
          <a:spcPct val="0"/>
        </a:spcBef>
        <a:spcAft>
          <a:spcPct val="0"/>
        </a:spcAft>
        <a:defRPr sz="3000" b="1">
          <a:solidFill>
            <a:srgbClr val="502B42"/>
          </a:solidFill>
          <a:latin typeface="Arial" charset="0"/>
        </a:defRPr>
      </a:lvl6pPr>
      <a:lvl7pPr marL="914400" algn="l" rtl="0" fontAlgn="base">
        <a:lnSpc>
          <a:spcPct val="90000"/>
        </a:lnSpc>
        <a:spcBef>
          <a:spcPct val="0"/>
        </a:spcBef>
        <a:spcAft>
          <a:spcPct val="0"/>
        </a:spcAft>
        <a:defRPr sz="3000" b="1">
          <a:solidFill>
            <a:srgbClr val="502B42"/>
          </a:solidFill>
          <a:latin typeface="Arial" charset="0"/>
        </a:defRPr>
      </a:lvl7pPr>
      <a:lvl8pPr marL="1371600" algn="l" rtl="0" fontAlgn="base">
        <a:lnSpc>
          <a:spcPct val="90000"/>
        </a:lnSpc>
        <a:spcBef>
          <a:spcPct val="0"/>
        </a:spcBef>
        <a:spcAft>
          <a:spcPct val="0"/>
        </a:spcAft>
        <a:defRPr sz="3000" b="1">
          <a:solidFill>
            <a:srgbClr val="502B42"/>
          </a:solidFill>
          <a:latin typeface="Arial" charset="0"/>
        </a:defRPr>
      </a:lvl8pPr>
      <a:lvl9pPr marL="1828800" algn="l" rtl="0" fontAlgn="base">
        <a:lnSpc>
          <a:spcPct val="90000"/>
        </a:lnSpc>
        <a:spcBef>
          <a:spcPct val="0"/>
        </a:spcBef>
        <a:spcAft>
          <a:spcPct val="0"/>
        </a:spcAft>
        <a:defRPr sz="3000" b="1">
          <a:solidFill>
            <a:srgbClr val="502B42"/>
          </a:solidFill>
          <a:latin typeface="Arial" charset="0"/>
        </a:defRPr>
      </a:lvl9pPr>
    </p:titleStyle>
    <p:bodyStyle>
      <a:lvl1pPr marL="342900" indent="-342900" algn="l" rtl="0" eaLnBrk="0" fontAlgn="base" hangingPunct="0">
        <a:spcBef>
          <a:spcPct val="20000"/>
        </a:spcBef>
        <a:spcAft>
          <a:spcPct val="0"/>
        </a:spcAft>
        <a:buClr>
          <a:srgbClr val="22804C"/>
        </a:buClr>
        <a:buSzPct val="75000"/>
        <a:buFont typeface="Wingdings 3" pitchFamily="18" charset="2"/>
        <a:defRPr sz="2400">
          <a:solidFill>
            <a:srgbClr val="000000"/>
          </a:solidFill>
          <a:latin typeface="+mn-lt"/>
          <a:ea typeface="+mn-ea"/>
          <a:cs typeface="+mn-cs"/>
        </a:defRPr>
      </a:lvl1pPr>
      <a:lvl2pPr marL="400050" indent="-398463" algn="l" rtl="0" eaLnBrk="0" fontAlgn="base" hangingPunct="0">
        <a:spcBef>
          <a:spcPct val="20000"/>
        </a:spcBef>
        <a:spcAft>
          <a:spcPct val="0"/>
        </a:spcAft>
        <a:buClr>
          <a:srgbClr val="FF0000"/>
        </a:buClr>
        <a:buSzPct val="75000"/>
        <a:buFont typeface="Wingdings 3" pitchFamily="18" charset="2"/>
        <a:buChar char="u"/>
        <a:defRPr sz="2400">
          <a:solidFill>
            <a:srgbClr val="000000"/>
          </a:solidFill>
          <a:latin typeface="+mn-lt"/>
        </a:defRPr>
      </a:lvl2pPr>
      <a:lvl3pPr marL="666750" indent="-265113" algn="l" rtl="0" eaLnBrk="0" fontAlgn="base" hangingPunct="0">
        <a:spcBef>
          <a:spcPct val="20000"/>
        </a:spcBef>
        <a:spcAft>
          <a:spcPct val="0"/>
        </a:spcAft>
        <a:buClr>
          <a:srgbClr val="FF0000"/>
        </a:buClr>
        <a:buSzPct val="75000"/>
        <a:buFont typeface="Wingdings 3" pitchFamily="18" charset="2"/>
        <a:buChar char="u"/>
        <a:defRPr sz="2200">
          <a:solidFill>
            <a:srgbClr val="000000"/>
          </a:solidFill>
          <a:latin typeface="+mn-lt"/>
        </a:defRPr>
      </a:lvl3pPr>
      <a:lvl4pPr marL="895350" indent="-227013" algn="l" rtl="0" eaLnBrk="0" fontAlgn="base" hangingPunct="0">
        <a:spcBef>
          <a:spcPct val="20000"/>
        </a:spcBef>
        <a:spcAft>
          <a:spcPct val="0"/>
        </a:spcAft>
        <a:buClr>
          <a:srgbClr val="FF0000"/>
        </a:buClr>
        <a:buSzPct val="80000"/>
        <a:buFont typeface="Wingdings 3" pitchFamily="18" charset="2"/>
        <a:buChar char="u"/>
        <a:defRPr sz="1900">
          <a:solidFill>
            <a:srgbClr val="000000"/>
          </a:solidFill>
          <a:latin typeface="+mn-lt"/>
        </a:defRPr>
      </a:lvl4pPr>
      <a:lvl5pPr marL="1133475" indent="-236538" algn="l" rtl="0" eaLnBrk="0" fontAlgn="base" hangingPunct="0">
        <a:spcBef>
          <a:spcPct val="20000"/>
        </a:spcBef>
        <a:spcAft>
          <a:spcPct val="0"/>
        </a:spcAft>
        <a:buClr>
          <a:srgbClr val="FF0000"/>
        </a:buClr>
        <a:buSzPct val="65000"/>
        <a:buFont typeface="Wingdings 3" pitchFamily="18" charset="2"/>
        <a:buChar char="u"/>
        <a:defRPr sz="1700">
          <a:solidFill>
            <a:srgbClr val="000000"/>
          </a:solidFill>
          <a:latin typeface="+mn-lt"/>
        </a:defRPr>
      </a:lvl5pPr>
      <a:lvl6pPr marL="1590675" indent="-236538" algn="l" rtl="0" fontAlgn="base">
        <a:spcBef>
          <a:spcPct val="20000"/>
        </a:spcBef>
        <a:spcAft>
          <a:spcPct val="0"/>
        </a:spcAft>
        <a:buClr>
          <a:srgbClr val="F8B334"/>
        </a:buClr>
        <a:buSzPct val="65000"/>
        <a:buFont typeface="Wingdings 3" pitchFamily="18" charset="2"/>
        <a:buChar char="u"/>
        <a:defRPr sz="1700">
          <a:solidFill>
            <a:srgbClr val="000000"/>
          </a:solidFill>
          <a:latin typeface="+mn-lt"/>
        </a:defRPr>
      </a:lvl6pPr>
      <a:lvl7pPr marL="2047875" indent="-236538" algn="l" rtl="0" fontAlgn="base">
        <a:spcBef>
          <a:spcPct val="20000"/>
        </a:spcBef>
        <a:spcAft>
          <a:spcPct val="0"/>
        </a:spcAft>
        <a:buClr>
          <a:srgbClr val="F8B334"/>
        </a:buClr>
        <a:buSzPct val="65000"/>
        <a:buFont typeface="Wingdings 3" pitchFamily="18" charset="2"/>
        <a:buChar char="u"/>
        <a:defRPr sz="1700">
          <a:solidFill>
            <a:srgbClr val="000000"/>
          </a:solidFill>
          <a:latin typeface="+mn-lt"/>
        </a:defRPr>
      </a:lvl7pPr>
      <a:lvl8pPr marL="2505075" indent="-236538" algn="l" rtl="0" fontAlgn="base">
        <a:spcBef>
          <a:spcPct val="20000"/>
        </a:spcBef>
        <a:spcAft>
          <a:spcPct val="0"/>
        </a:spcAft>
        <a:buClr>
          <a:srgbClr val="F8B334"/>
        </a:buClr>
        <a:buSzPct val="65000"/>
        <a:buFont typeface="Wingdings 3" pitchFamily="18" charset="2"/>
        <a:buChar char="u"/>
        <a:defRPr sz="1700">
          <a:solidFill>
            <a:srgbClr val="000000"/>
          </a:solidFill>
          <a:latin typeface="+mn-lt"/>
        </a:defRPr>
      </a:lvl8pPr>
      <a:lvl9pPr marL="2962275" indent="-236538" algn="l" rtl="0" fontAlgn="base">
        <a:spcBef>
          <a:spcPct val="20000"/>
        </a:spcBef>
        <a:spcAft>
          <a:spcPct val="0"/>
        </a:spcAft>
        <a:buClr>
          <a:srgbClr val="F8B334"/>
        </a:buClr>
        <a:buSzPct val="65000"/>
        <a:buFont typeface="Wingdings 3" pitchFamily="18" charset="2"/>
        <a:buChar char="u"/>
        <a:defRPr sz="17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v.lewis@latrobe.edu.au"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mailto:g.marsh@latrobe.edu.au" TargetMode="Externa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12"/>
          <p:cNvSpPr>
            <a:spLocks noGrp="1" noChangeArrowheads="1"/>
          </p:cNvSpPr>
          <p:nvPr>
            <p:ph type="subTitle" idx="1"/>
          </p:nvPr>
        </p:nvSpPr>
        <p:spPr>
          <a:xfrm>
            <a:off x="0" y="5733256"/>
            <a:ext cx="9144000" cy="648072"/>
          </a:xfrm>
        </p:spPr>
        <p:txBody>
          <a:bodyPr/>
          <a:lstStyle/>
          <a:p>
            <a:pPr marL="0" indent="0" algn="ctr" eaLnBrk="1" hangingPunct="1">
              <a:lnSpc>
                <a:spcPct val="80000"/>
              </a:lnSpc>
            </a:pPr>
            <a:r>
              <a:rPr lang="en-US" sz="2000" dirty="0" smtClean="0"/>
              <a:t>Australasian Evaluation Society Conference</a:t>
            </a:r>
          </a:p>
          <a:p>
            <a:pPr marL="0" indent="0" algn="ctr" eaLnBrk="1" hangingPunct="1">
              <a:lnSpc>
                <a:spcPct val="80000"/>
              </a:lnSpc>
            </a:pPr>
            <a:r>
              <a:rPr lang="en-US" sz="2000" dirty="0" smtClean="0"/>
              <a:t>Sydney  August-September 2011</a:t>
            </a:r>
          </a:p>
          <a:p>
            <a:pPr marL="0" indent="0" algn="ctr" eaLnBrk="1" hangingPunct="1">
              <a:lnSpc>
                <a:spcPct val="80000"/>
              </a:lnSpc>
            </a:pPr>
            <a:endParaRPr lang="en-US" sz="2000" dirty="0" smtClean="0"/>
          </a:p>
        </p:txBody>
      </p:sp>
      <p:sp>
        <p:nvSpPr>
          <p:cNvPr id="4098" name="Rectangle 11"/>
          <p:cNvSpPr>
            <a:spLocks noGrp="1" noChangeArrowheads="1"/>
          </p:cNvSpPr>
          <p:nvPr>
            <p:ph type="ctrTitle" sz="quarter"/>
          </p:nvPr>
        </p:nvSpPr>
        <p:spPr>
          <a:xfrm>
            <a:off x="1259632" y="2132856"/>
            <a:ext cx="7705725" cy="1007294"/>
          </a:xfrm>
        </p:spPr>
        <p:txBody>
          <a:bodyPr/>
          <a:lstStyle/>
          <a:p>
            <a:pPr eaLnBrk="1" hangingPunct="1"/>
            <a:r>
              <a:rPr lang="en-AU" sz="3200" dirty="0" smtClean="0">
                <a:latin typeface="Calibri" pitchFamily="34" charset="0"/>
              </a:rPr>
              <a:t>Strength of partnerships: a mixed methods approach to evaluation</a:t>
            </a:r>
            <a:endParaRPr lang="en-US" sz="3200" dirty="0" smtClean="0">
              <a:latin typeface="Calibri" pitchFamily="34" charset="0"/>
            </a:endParaRPr>
          </a:p>
        </p:txBody>
      </p:sp>
      <p:sp>
        <p:nvSpPr>
          <p:cNvPr id="4100" name="Rectangle 13"/>
          <p:cNvSpPr>
            <a:spLocks noChangeArrowheads="1"/>
          </p:cNvSpPr>
          <p:nvPr/>
        </p:nvSpPr>
        <p:spPr bwMode="auto">
          <a:xfrm>
            <a:off x="4427538" y="6100763"/>
            <a:ext cx="4572000" cy="581025"/>
          </a:xfrm>
          <a:prstGeom prst="rect">
            <a:avLst/>
          </a:prstGeom>
          <a:noFill/>
          <a:ln w="9525">
            <a:noFill/>
            <a:miter lim="800000"/>
            <a:headEnd/>
            <a:tailEnd/>
          </a:ln>
        </p:spPr>
        <p:txBody>
          <a:bodyPr>
            <a:spAutoFit/>
          </a:bodyPr>
          <a:lstStyle/>
          <a:p>
            <a:pPr algn="r" fontAlgn="base">
              <a:spcBef>
                <a:spcPct val="0"/>
              </a:spcBef>
              <a:spcAft>
                <a:spcPct val="0"/>
              </a:spcAft>
            </a:pPr>
            <a:r>
              <a:rPr lang="en-GB" sz="1600" b="1" smtClean="0">
                <a:solidFill>
                  <a:srgbClr val="000000"/>
                </a:solidFill>
              </a:rPr>
              <a:t>Presented by:</a:t>
            </a:r>
          </a:p>
          <a:p>
            <a:pPr algn="r" fontAlgn="base">
              <a:spcBef>
                <a:spcPct val="0"/>
              </a:spcBef>
              <a:spcAft>
                <a:spcPct val="0"/>
              </a:spcAft>
            </a:pPr>
            <a:r>
              <a:rPr lang="en-GB" sz="1600" b="1" smtClean="0">
                <a:solidFill>
                  <a:srgbClr val="000000"/>
                </a:solidFill>
              </a:rPr>
              <a:t>Date:</a:t>
            </a:r>
            <a:endParaRPr lang="en-US" sz="1600" b="1" smtClean="0">
              <a:solidFill>
                <a:srgbClr val="000000"/>
              </a:solidFill>
            </a:endParaRPr>
          </a:p>
        </p:txBody>
      </p:sp>
      <p:sp>
        <p:nvSpPr>
          <p:cNvPr id="5" name="Rectangle 11"/>
          <p:cNvSpPr txBox="1">
            <a:spLocks noChangeArrowheads="1"/>
          </p:cNvSpPr>
          <p:nvPr/>
        </p:nvSpPr>
        <p:spPr bwMode="auto">
          <a:xfrm>
            <a:off x="1259633" y="3356992"/>
            <a:ext cx="6552727" cy="2088232"/>
          </a:xfrm>
          <a:prstGeom prst="roundRect">
            <a:avLst>
              <a:gd name="adj" fmla="val 0"/>
            </a:avLst>
          </a:prstGeom>
          <a:noFill/>
          <a:ln w="9525">
            <a:noFill/>
            <a:round/>
            <a:headEnd/>
            <a:tailEnd/>
          </a:ln>
        </p:spPr>
        <p:txBody>
          <a:bodyPr vert="horz" wrap="square" lIns="0" tIns="0" rIns="0" bIns="0" numCol="1" anchor="b" anchorCtr="0" compatLnSpc="1">
            <a:prstTxWarp prst="textNoShape">
              <a:avLst/>
            </a:prstTxWarp>
            <a:normAutofit/>
          </a:bodyPr>
          <a:lstStyle/>
          <a:p>
            <a:pPr algn="r">
              <a:lnSpc>
                <a:spcPct val="170000"/>
              </a:lnSpc>
            </a:pPr>
            <a:r>
              <a:rPr lang="en-US" sz="2000" dirty="0" smtClean="0">
                <a:solidFill>
                  <a:schemeClr val="bg1"/>
                </a:solidFill>
                <a:latin typeface="Calibri" pitchFamily="34" charset="0"/>
              </a:rPr>
              <a:t>Geraldine Marsh </a:t>
            </a:r>
          </a:p>
          <a:p>
            <a:pPr algn="r">
              <a:lnSpc>
                <a:spcPct val="170000"/>
              </a:lnSpc>
            </a:pPr>
            <a:r>
              <a:rPr lang="en-US" sz="2000" dirty="0" smtClean="0">
                <a:solidFill>
                  <a:schemeClr val="bg1"/>
                </a:solidFill>
                <a:latin typeface="Calibri" pitchFamily="34" charset="0"/>
              </a:rPr>
              <a:t>Virginia Lewis </a:t>
            </a:r>
          </a:p>
          <a:p>
            <a:pPr algn="r">
              <a:lnSpc>
                <a:spcPct val="170000"/>
              </a:lnSpc>
            </a:pPr>
            <a:r>
              <a:rPr lang="en-US" sz="2000" dirty="0" smtClean="0">
                <a:solidFill>
                  <a:schemeClr val="bg1"/>
                </a:solidFill>
                <a:latin typeface="Calibri" pitchFamily="34" charset="0"/>
              </a:rPr>
              <a:t>Kate Silburn</a:t>
            </a:r>
          </a:p>
          <a:p>
            <a:pPr algn="r">
              <a:lnSpc>
                <a:spcPct val="170000"/>
              </a:lnSpc>
            </a:pPr>
            <a:r>
              <a:rPr lang="en-US" sz="2000" dirty="0" smtClean="0">
                <a:solidFill>
                  <a:schemeClr val="bg1"/>
                </a:solidFill>
                <a:latin typeface="Calibri" pitchFamily="34" charset="0"/>
              </a:rPr>
              <a:t>Jenny Macmillan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74638"/>
            <a:r>
              <a:rPr lang="en-US" sz="2800" dirty="0" smtClean="0">
                <a:latin typeface="Calibri" pitchFamily="34" charset="0"/>
                <a:cs typeface="Tahoma" pitchFamily="34" charset="0"/>
              </a:rPr>
              <a:t>An alternative approach</a:t>
            </a:r>
            <a:endParaRPr lang="en-US" sz="2800" dirty="0">
              <a:latin typeface="Calibri" pitchFamily="34" charset="0"/>
              <a:cs typeface="Tahoma" pitchFamily="34" charset="0"/>
            </a:endParaRPr>
          </a:p>
        </p:txBody>
      </p:sp>
      <p:sp>
        <p:nvSpPr>
          <p:cNvPr id="3" name="Content Placeholder 2"/>
          <p:cNvSpPr>
            <a:spLocks noGrp="1"/>
          </p:cNvSpPr>
          <p:nvPr>
            <p:ph idx="1"/>
          </p:nvPr>
        </p:nvSpPr>
        <p:spPr/>
        <p:txBody>
          <a:bodyPr>
            <a:normAutofit/>
          </a:bodyPr>
          <a:lstStyle/>
          <a:p>
            <a:pPr lvl="1">
              <a:buNone/>
            </a:pPr>
            <a:r>
              <a:rPr lang="en-US" sz="2000" dirty="0" smtClean="0">
                <a:latin typeface="Tahoma" pitchFamily="34" charset="0"/>
                <a:cs typeface="Tahoma" pitchFamily="34" charset="0"/>
              </a:rPr>
              <a:t>	</a:t>
            </a:r>
            <a:r>
              <a:rPr lang="en-US" sz="2000" dirty="0" smtClean="0">
                <a:latin typeface="Calibri" pitchFamily="34" charset="0"/>
                <a:cs typeface="Tahoma" pitchFamily="34" charset="0"/>
              </a:rPr>
              <a:t>Through extensive experience in evaluating partnerships CHSD has developed:</a:t>
            </a:r>
          </a:p>
          <a:p>
            <a:endParaRPr lang="en-US" sz="2000" dirty="0" smtClean="0">
              <a:latin typeface="Calibri" pitchFamily="34" charset="0"/>
              <a:cs typeface="Tahoma" pitchFamily="34" charset="0"/>
            </a:endParaRPr>
          </a:p>
          <a:p>
            <a:pPr marL="534988" lvl="1" indent="-180975">
              <a:buSzPct val="86000"/>
              <a:buFont typeface="Wingdings" pitchFamily="2" charset="2"/>
              <a:buChar char="Ø"/>
            </a:pPr>
            <a:r>
              <a:rPr lang="en-AU" sz="2000" dirty="0" smtClean="0">
                <a:latin typeface="Calibri" pitchFamily="34" charset="0"/>
                <a:cs typeface="Tahoma" pitchFamily="34" charset="0"/>
              </a:rPr>
              <a:t>A mixed-method design for assessing partnerships in health systems</a:t>
            </a:r>
          </a:p>
          <a:p>
            <a:pPr marL="534988" lvl="1" indent="-180975">
              <a:buSzPct val="86000"/>
              <a:buNone/>
            </a:pPr>
            <a:endParaRPr lang="en-AU" sz="2000" dirty="0" smtClean="0">
              <a:latin typeface="Calibri" pitchFamily="34" charset="0"/>
              <a:cs typeface="Tahoma" pitchFamily="34" charset="0"/>
            </a:endParaRPr>
          </a:p>
          <a:p>
            <a:pPr marL="534988" lvl="1" indent="-180975">
              <a:buSzPct val="86000"/>
              <a:buFont typeface="Wingdings" pitchFamily="2" charset="2"/>
              <a:buChar char="Ø"/>
            </a:pPr>
            <a:r>
              <a:rPr lang="en-AU" sz="2000" dirty="0" smtClean="0">
                <a:latin typeface="Calibri" pitchFamily="34" charset="0"/>
                <a:cs typeface="Tahoma" pitchFamily="34" charset="0"/>
              </a:rPr>
              <a:t>A generalised approach where focus of strategy/funding is on building capacity through inter-organisational (sector) processes</a:t>
            </a:r>
          </a:p>
          <a:p>
            <a:pPr lvl="1"/>
            <a:endParaRPr lang="en-AU" sz="2000" dirty="0" smtClean="0">
              <a:latin typeface="Calibri" pitchFamily="34" charset="0"/>
            </a:endParaRPr>
          </a:p>
          <a:p>
            <a:pPr lvl="1">
              <a:buNone/>
            </a:pPr>
            <a:endParaRPr lang="en-AU" sz="2000" dirty="0" smtClean="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itchFamily="34" charset="0"/>
                <a:cs typeface="Tahoma" pitchFamily="34" charset="0"/>
              </a:rPr>
              <a:t>Procedure</a:t>
            </a:r>
            <a:endParaRPr lang="en-US" sz="2800" dirty="0">
              <a:latin typeface="Calibri" pitchFamily="34" charset="0"/>
              <a:cs typeface="Tahoma" pitchFamily="34" charset="0"/>
            </a:endParaRPr>
          </a:p>
        </p:txBody>
      </p:sp>
      <p:sp>
        <p:nvSpPr>
          <p:cNvPr id="3" name="Content Placeholder 2"/>
          <p:cNvSpPr>
            <a:spLocks noGrp="1"/>
          </p:cNvSpPr>
          <p:nvPr>
            <p:ph idx="1"/>
          </p:nvPr>
        </p:nvSpPr>
        <p:spPr>
          <a:xfrm>
            <a:off x="395536" y="1628774"/>
            <a:ext cx="8497639" cy="4824561"/>
          </a:xfrm>
        </p:spPr>
        <p:txBody>
          <a:bodyPr>
            <a:normAutofit/>
          </a:bodyPr>
          <a:lstStyle/>
          <a:p>
            <a:pPr lvl="1">
              <a:buSzPct val="86000"/>
              <a:buFont typeface="Wingdings" pitchFamily="2" charset="2"/>
              <a:buChar char="Ø"/>
            </a:pPr>
            <a:r>
              <a:rPr lang="en-AU" sz="2000" dirty="0" smtClean="0">
                <a:latin typeface="Calibri" pitchFamily="34" charset="0"/>
                <a:cs typeface="Tahoma" pitchFamily="34" charset="0"/>
              </a:rPr>
              <a:t>Data collection  involves a facilitated group interview </a:t>
            </a:r>
          </a:p>
          <a:p>
            <a:pPr lvl="1" indent="223838">
              <a:buSzPct val="86000"/>
              <a:buNone/>
            </a:pPr>
            <a:r>
              <a:rPr lang="en-AU" sz="2000" dirty="0" smtClean="0">
                <a:latin typeface="Calibri" pitchFamily="34" charset="0"/>
                <a:cs typeface="Tahoma" pitchFamily="34" charset="0"/>
              </a:rPr>
              <a:t>( partnership/governance group)</a:t>
            </a:r>
          </a:p>
          <a:p>
            <a:pPr lvl="1">
              <a:buSzPct val="86000"/>
              <a:buFont typeface="Wingdings" pitchFamily="2" charset="2"/>
              <a:buChar char="Ø"/>
            </a:pPr>
            <a:endParaRPr lang="en-AU" sz="2000" dirty="0" smtClean="0">
              <a:latin typeface="Calibri" pitchFamily="34" charset="0"/>
              <a:cs typeface="Tahoma" pitchFamily="34" charset="0"/>
            </a:endParaRPr>
          </a:p>
          <a:p>
            <a:pPr lvl="1">
              <a:buSzPct val="86000"/>
              <a:buFont typeface="Wingdings" pitchFamily="2" charset="2"/>
              <a:buChar char="Ø"/>
            </a:pPr>
            <a:r>
              <a:rPr lang="en-US" sz="2000" dirty="0" smtClean="0">
                <a:latin typeface="Calibri" pitchFamily="34" charset="0"/>
                <a:cs typeface="Tahoma" pitchFamily="34" charset="0"/>
              </a:rPr>
              <a:t>Questions are asked about the stage of development or progress: </a:t>
            </a:r>
          </a:p>
          <a:p>
            <a:pPr lvl="2">
              <a:buSzPct val="86000"/>
              <a:buNone/>
            </a:pPr>
            <a:r>
              <a:rPr lang="en-US" sz="2000" i="1" dirty="0" smtClean="0">
                <a:latin typeface="Calibri" pitchFamily="34" charset="0"/>
                <a:cs typeface="Tahoma" pitchFamily="34" charset="0"/>
              </a:rPr>
              <a:t>How well developed are each of the following in your Partnership Council?</a:t>
            </a:r>
          </a:p>
          <a:p>
            <a:pPr lvl="2">
              <a:buSzPct val="86000"/>
              <a:buNone/>
            </a:pPr>
            <a:r>
              <a:rPr lang="en-US" sz="2000" dirty="0" smtClean="0">
                <a:latin typeface="Calibri" pitchFamily="34" charset="0"/>
                <a:cs typeface="Tahoma" pitchFamily="34" charset="0"/>
              </a:rPr>
              <a:t>e.g. clear goals for PC</a:t>
            </a:r>
          </a:p>
          <a:p>
            <a:pPr lvl="2">
              <a:buSzPct val="86000"/>
              <a:buNone/>
            </a:pPr>
            <a:endParaRPr lang="en-US" sz="2000" dirty="0" smtClean="0">
              <a:latin typeface="Calibri" pitchFamily="34" charset="0"/>
              <a:cs typeface="Tahoma" pitchFamily="34" charset="0"/>
            </a:endParaRPr>
          </a:p>
          <a:p>
            <a:pPr lvl="1">
              <a:buSzPct val="86000"/>
              <a:buFont typeface="Wingdings" pitchFamily="2" charset="2"/>
              <a:buChar char="Ø"/>
            </a:pPr>
            <a:r>
              <a:rPr lang="en-US" sz="2000" dirty="0" smtClean="0">
                <a:latin typeface="Calibri" pitchFamily="34" charset="0"/>
                <a:cs typeface="Tahoma" pitchFamily="34" charset="0"/>
              </a:rPr>
              <a:t>A facilitated discussion occurs</a:t>
            </a:r>
          </a:p>
          <a:p>
            <a:pPr marL="619125" lvl="2" indent="3175">
              <a:buSzPct val="86000"/>
              <a:buNone/>
            </a:pPr>
            <a:endParaRPr lang="en-US" sz="2000" dirty="0" smtClean="0">
              <a:latin typeface="Calibri" pitchFamily="34" charset="0"/>
              <a:cs typeface="Tahoma" pitchFamily="34" charset="0"/>
            </a:endParaRPr>
          </a:p>
          <a:p>
            <a:pPr marL="619125" lvl="2" indent="3175">
              <a:buSzPct val="86000"/>
              <a:buNone/>
            </a:pPr>
            <a:endParaRPr lang="en-US" sz="2000" dirty="0" smtClean="0">
              <a:latin typeface="Calibri" pitchFamily="34" charset="0"/>
              <a:cs typeface="Tahoma" pitchFamily="34" charset="0"/>
            </a:endParaRPr>
          </a:p>
          <a:p>
            <a:pPr marL="619125" lvl="2" indent="3175">
              <a:buSzPct val="86000"/>
              <a:buNone/>
            </a:pPr>
            <a:r>
              <a:rPr lang="en-US" sz="2000" dirty="0" smtClean="0">
                <a:latin typeface="Calibri" pitchFamily="34" charset="0"/>
                <a:cs typeface="Tahoma" pitchFamily="34" charset="0"/>
              </a:rPr>
              <a:t>Two facilitators are present to allow post-completion review and moderation if required. Also enables accurate documentation of comments during discussion.</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SzPct val="86000"/>
              <a:buFont typeface="Wingdings" pitchFamily="2" charset="2"/>
              <a:buChar char="Ø"/>
            </a:pPr>
            <a:r>
              <a:rPr lang="en-US" sz="2000" dirty="0" smtClean="0">
                <a:latin typeface="Calibri" pitchFamily="34" charset="0"/>
                <a:cs typeface="Tahoma" pitchFamily="34" charset="0"/>
              </a:rPr>
              <a:t>Questions (16) reflect domains represented in Nuffield and </a:t>
            </a:r>
            <a:r>
              <a:rPr lang="en-US" sz="2000" dirty="0" err="1" smtClean="0">
                <a:latin typeface="Calibri" pitchFamily="34" charset="0"/>
                <a:cs typeface="Tahoma" pitchFamily="34" charset="0"/>
              </a:rPr>
              <a:t>VicHealth</a:t>
            </a:r>
            <a:endParaRPr lang="en-US" sz="2000" dirty="0" smtClean="0">
              <a:latin typeface="Calibri" pitchFamily="34" charset="0"/>
              <a:cs typeface="Tahoma" pitchFamily="34" charset="0"/>
            </a:endParaRPr>
          </a:p>
          <a:p>
            <a:pPr lvl="1">
              <a:buSzPct val="86000"/>
              <a:buFont typeface="Wingdings" pitchFamily="2" charset="2"/>
              <a:buChar char="Ø"/>
            </a:pPr>
            <a:endParaRPr lang="en-US" sz="2000" dirty="0" smtClean="0">
              <a:latin typeface="Calibri" pitchFamily="34" charset="0"/>
              <a:cs typeface="Tahoma" pitchFamily="34" charset="0"/>
            </a:endParaRPr>
          </a:p>
          <a:p>
            <a:pPr lvl="1">
              <a:buSzPct val="86000"/>
              <a:buFont typeface="Wingdings" pitchFamily="2" charset="2"/>
              <a:buChar char="Ø"/>
            </a:pPr>
            <a:r>
              <a:rPr lang="en-US" sz="2000" dirty="0" smtClean="0">
                <a:latin typeface="Calibri" pitchFamily="34" charset="0"/>
                <a:cs typeface="Tahoma" pitchFamily="34" charset="0"/>
              </a:rPr>
              <a:t>Includes references also to the underlying logic of the initiative/program</a:t>
            </a:r>
          </a:p>
          <a:p>
            <a:pPr marL="719138" lvl="2" indent="0">
              <a:buSzPct val="86000"/>
              <a:buNone/>
            </a:pPr>
            <a:r>
              <a:rPr lang="en-US" sz="2000" dirty="0" smtClean="0">
                <a:latin typeface="Calibri" pitchFamily="34" charset="0"/>
                <a:cs typeface="Tahoma" pitchFamily="34" charset="0"/>
              </a:rPr>
              <a:t>In the case of statewide primary health reform, some references to the health system within the catchment</a:t>
            </a:r>
          </a:p>
          <a:p>
            <a:pPr lvl="2">
              <a:buSzPct val="86000"/>
              <a:buFont typeface="Wingdings" pitchFamily="2" charset="2"/>
              <a:buChar char="Ø"/>
            </a:pPr>
            <a:endParaRPr lang="en-US" sz="2000" dirty="0" smtClean="0">
              <a:latin typeface="Calibri" pitchFamily="34" charset="0"/>
              <a:cs typeface="Tahoma" pitchFamily="34" charset="0"/>
            </a:endParaRPr>
          </a:p>
          <a:p>
            <a:pPr lvl="1">
              <a:buSzPct val="86000"/>
              <a:buFont typeface="Wingdings" pitchFamily="2" charset="2"/>
              <a:buChar char="Ø"/>
            </a:pPr>
            <a:r>
              <a:rPr lang="en-US" sz="2000" dirty="0" smtClean="0">
                <a:latin typeface="Calibri" pitchFamily="34" charset="0"/>
                <a:cs typeface="Tahoma" pitchFamily="34" charset="0"/>
              </a:rPr>
              <a:t>Also collect a brief version of </a:t>
            </a:r>
            <a:r>
              <a:rPr lang="en-US" sz="2000" dirty="0" err="1" smtClean="0">
                <a:latin typeface="Calibri" pitchFamily="34" charset="0"/>
                <a:cs typeface="Tahoma" pitchFamily="34" charset="0"/>
              </a:rPr>
              <a:t>VicHealth</a:t>
            </a:r>
            <a:r>
              <a:rPr lang="en-US" sz="2000" dirty="0" smtClean="0">
                <a:latin typeface="Calibri" pitchFamily="34" charset="0"/>
                <a:cs typeface="Tahoma" pitchFamily="34" charset="0"/>
              </a:rPr>
              <a:t> Partnerships Analysis Tool (individually completed ) and a single overarching development question (consensus)</a:t>
            </a:r>
          </a:p>
          <a:p>
            <a:pPr lvl="2">
              <a:buNone/>
            </a:pPr>
            <a:endParaRPr lang="en-US" dirty="0" smtClean="0"/>
          </a:p>
        </p:txBody>
      </p:sp>
      <p:sp>
        <p:nvSpPr>
          <p:cNvPr id="4" name="Slide Number Placeholder 3"/>
          <p:cNvSpPr>
            <a:spLocks noGrp="1"/>
          </p:cNvSpPr>
          <p:nvPr>
            <p:ph type="sldNum" sz="quarter" idx="10"/>
          </p:nvPr>
        </p:nvSpPr>
        <p:spPr/>
        <p:txBody>
          <a:bodyPr/>
          <a:lstStyle/>
          <a:p>
            <a:pPr>
              <a:defRPr/>
            </a:pPr>
            <a:fld id="{6DEA0402-DC59-4683-A141-72E50AEAE42B}" type="slidenum">
              <a:rPr lang="en-AU" smtClean="0"/>
              <a:pPr>
                <a:defRPr/>
              </a:pPr>
              <a:t>12</a:t>
            </a:fld>
            <a:endParaRPr lang="en-AU" dirty="0">
              <a:solidFill>
                <a:prstClr val="white"/>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0728"/>
            <a:ext cx="8497639" cy="4679950"/>
          </a:xfrm>
        </p:spPr>
        <p:txBody>
          <a:bodyPr>
            <a:normAutofit/>
          </a:bodyPr>
          <a:lstStyle/>
          <a:p>
            <a:r>
              <a:rPr lang="en-US" sz="2000" dirty="0" smtClean="0">
                <a:latin typeface="Calibri" pitchFamily="34" charset="0"/>
              </a:rPr>
              <a:t>Response options relate to progress towards achievement of the characteristic:</a:t>
            </a:r>
          </a:p>
          <a:p>
            <a:endParaRPr lang="en-US" sz="2000" dirty="0" smtClean="0">
              <a:latin typeface="Calibri" pitchFamily="34" charset="0"/>
            </a:endParaRPr>
          </a:p>
          <a:p>
            <a:pPr lvl="2">
              <a:buSzPct val="86000"/>
              <a:buFont typeface="Wingdings" pitchFamily="2" charset="2"/>
              <a:buChar char="Ø"/>
            </a:pPr>
            <a:r>
              <a:rPr lang="en-US" sz="2000" dirty="0" smtClean="0">
                <a:latin typeface="Calibri" pitchFamily="34" charset="0"/>
              </a:rPr>
              <a:t>We won’t be doing this</a:t>
            </a:r>
          </a:p>
          <a:p>
            <a:pPr lvl="2">
              <a:buSzPct val="86000"/>
              <a:buFont typeface="Wingdings" pitchFamily="2" charset="2"/>
              <a:buChar char="Ø"/>
            </a:pPr>
            <a:r>
              <a:rPr lang="en-US" sz="2000" dirty="0" smtClean="0">
                <a:latin typeface="Calibri" pitchFamily="34" charset="0"/>
              </a:rPr>
              <a:t>Haven’t started yet</a:t>
            </a:r>
          </a:p>
          <a:p>
            <a:pPr lvl="2">
              <a:buSzPct val="86000"/>
              <a:buFont typeface="Wingdings" pitchFamily="2" charset="2"/>
              <a:buChar char="Ø"/>
            </a:pPr>
            <a:r>
              <a:rPr lang="en-US" sz="2000" dirty="0" smtClean="0">
                <a:latin typeface="Calibri" pitchFamily="34" charset="0"/>
              </a:rPr>
              <a:t>Currently planning this</a:t>
            </a:r>
          </a:p>
          <a:p>
            <a:pPr lvl="2">
              <a:buSzPct val="86000"/>
              <a:buFont typeface="Wingdings" pitchFamily="2" charset="2"/>
              <a:buChar char="Ø"/>
            </a:pPr>
            <a:r>
              <a:rPr lang="en-US" sz="2000" dirty="0" smtClean="0">
                <a:latin typeface="Calibri" pitchFamily="34" charset="0"/>
              </a:rPr>
              <a:t>Developing this</a:t>
            </a:r>
          </a:p>
          <a:p>
            <a:pPr lvl="2">
              <a:buSzPct val="86000"/>
              <a:buFont typeface="Wingdings" pitchFamily="2" charset="2"/>
              <a:buChar char="Ø"/>
            </a:pPr>
            <a:r>
              <a:rPr lang="en-US" sz="2000" dirty="0" smtClean="0">
                <a:latin typeface="Calibri" pitchFamily="34" charset="0"/>
              </a:rPr>
              <a:t>This is reasonably well developed</a:t>
            </a:r>
          </a:p>
          <a:p>
            <a:pPr lvl="2">
              <a:buSzPct val="86000"/>
              <a:buFont typeface="Wingdings" pitchFamily="2" charset="2"/>
              <a:buChar char="Ø"/>
            </a:pPr>
            <a:r>
              <a:rPr lang="en-US" sz="2000" dirty="0" smtClean="0">
                <a:latin typeface="Calibri" pitchFamily="34" charset="0"/>
              </a:rPr>
              <a:t>This is very well developed/ sustainable </a:t>
            </a:r>
          </a:p>
          <a:p>
            <a:pPr>
              <a:buSzPct val="86000"/>
              <a:buFont typeface="Wingdings" pitchFamily="2" charset="2"/>
              <a:buChar char="Ø"/>
            </a:pPr>
            <a:endParaRPr lang="en-US" sz="2000" dirty="0" smtClean="0">
              <a:latin typeface="Calibri" pitchFamily="34" charset="0"/>
            </a:endParaRPr>
          </a:p>
          <a:p>
            <a:pPr lvl="2">
              <a:buSzPct val="86000"/>
              <a:buFont typeface="Wingdings" pitchFamily="2" charset="2"/>
              <a:buChar char="Ø"/>
            </a:pPr>
            <a:r>
              <a:rPr lang="en-US" sz="2000" dirty="0" smtClean="0">
                <a:latin typeface="Calibri" pitchFamily="34" charset="0"/>
              </a:rPr>
              <a:t>No group consensus reached</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96752"/>
            <a:ext cx="8497639" cy="4824536"/>
          </a:xfrm>
        </p:spPr>
        <p:txBody>
          <a:bodyPr>
            <a:normAutofit/>
          </a:bodyPr>
          <a:lstStyle/>
          <a:p>
            <a:pPr lvl="1">
              <a:lnSpc>
                <a:spcPct val="120000"/>
              </a:lnSpc>
              <a:buSzPct val="86000"/>
              <a:buFont typeface="Wingdings" pitchFamily="2" charset="2"/>
              <a:buChar char="Ø"/>
            </a:pPr>
            <a:r>
              <a:rPr lang="en-US" sz="2000" dirty="0" smtClean="0">
                <a:latin typeface="Calibri" pitchFamily="34" charset="0"/>
              </a:rPr>
              <a:t>Generality of the questions allows for flexibility and diversity in implementation of strategies, while facilitated discussion gathers specific information reflecting differences in local implementation  </a:t>
            </a:r>
          </a:p>
          <a:p>
            <a:pPr lvl="2">
              <a:lnSpc>
                <a:spcPct val="120000"/>
              </a:lnSpc>
              <a:buSzPct val="86000"/>
              <a:buFont typeface="Wingdings" pitchFamily="2" charset="2"/>
              <a:buChar char="ü"/>
            </a:pPr>
            <a:r>
              <a:rPr lang="en-US" sz="2000" dirty="0" smtClean="0">
                <a:latin typeface="Calibri" pitchFamily="34" charset="0"/>
              </a:rPr>
              <a:t>the “why” is the same, the “where are we up to” is on the same scale, but the “how” is different</a:t>
            </a:r>
          </a:p>
          <a:p>
            <a:pPr lvl="2">
              <a:lnSpc>
                <a:spcPct val="120000"/>
              </a:lnSpc>
              <a:buSzPct val="86000"/>
              <a:buNone/>
            </a:pPr>
            <a:endParaRPr lang="en-US" sz="2000" dirty="0" smtClean="0">
              <a:latin typeface="Calibri" pitchFamily="34" charset="0"/>
            </a:endParaRPr>
          </a:p>
          <a:p>
            <a:pPr lvl="1">
              <a:lnSpc>
                <a:spcPct val="120000"/>
              </a:lnSpc>
              <a:buSzPct val="86000"/>
              <a:buFont typeface="Wingdings" pitchFamily="2" charset="2"/>
              <a:buChar char="Ø"/>
            </a:pPr>
            <a:r>
              <a:rPr lang="en-AU" sz="2000" dirty="0" smtClean="0">
                <a:latin typeface="Calibri" pitchFamily="34" charset="0"/>
              </a:rPr>
              <a:t>Analysis of relationships between measures supports validity and reliability of the approach</a:t>
            </a:r>
          </a:p>
          <a:p>
            <a:pPr lvl="1">
              <a:lnSpc>
                <a:spcPct val="120000"/>
              </a:lnSpc>
              <a:buNone/>
            </a:pPr>
            <a:endParaRPr lang="en-AU" dirty="0" smtClean="0"/>
          </a:p>
          <a:p>
            <a:pPr>
              <a:lnSpc>
                <a:spcPct val="120000"/>
              </a:lnSpc>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txBox="1">
            <a:spLocks noGrp="1"/>
          </p:cNvSpPr>
          <p:nvPr/>
        </p:nvSpPr>
        <p:spPr bwMode="auto">
          <a:xfrm>
            <a:off x="323850" y="6237288"/>
            <a:ext cx="587375" cy="431800"/>
          </a:xfrm>
          <a:prstGeom prst="rect">
            <a:avLst/>
          </a:prstGeom>
          <a:noFill/>
          <a:ln w="9525">
            <a:noFill/>
            <a:miter lim="800000"/>
            <a:headEnd/>
            <a:tailEnd/>
          </a:ln>
        </p:spPr>
        <p:txBody>
          <a:bodyPr lIns="0" tIns="0" rIns="0" bIns="0" anchor="b"/>
          <a:lstStyle/>
          <a:p>
            <a:fld id="{2166D277-E3D1-4332-93B2-46EBCB1A5840}" type="slidenum">
              <a:rPr lang="en-AU" sz="1400" b="1">
                <a:solidFill>
                  <a:srgbClr val="000000"/>
                </a:solidFill>
              </a:rPr>
              <a:pPr/>
              <a:t>15</a:t>
            </a:fld>
            <a:endParaRPr lang="en-AU" sz="1400" b="1">
              <a:solidFill>
                <a:schemeClr val="bg1"/>
              </a:solidFill>
            </a:endParaRPr>
          </a:p>
        </p:txBody>
      </p:sp>
      <p:sp>
        <p:nvSpPr>
          <p:cNvPr id="9219" name="Title 1"/>
          <p:cNvSpPr>
            <a:spLocks noGrp="1"/>
          </p:cNvSpPr>
          <p:nvPr>
            <p:ph type="title"/>
          </p:nvPr>
        </p:nvSpPr>
        <p:spPr>
          <a:xfrm>
            <a:off x="323850" y="188913"/>
            <a:ext cx="8569325" cy="647700"/>
          </a:xfrm>
        </p:spPr>
        <p:txBody>
          <a:bodyPr/>
          <a:lstStyle/>
          <a:p>
            <a:pPr marL="536575" indent="-173038" algn="ctr"/>
            <a:r>
              <a:rPr lang="en-AU" sz="2000" b="0" dirty="0" smtClean="0">
                <a:latin typeface="Calibri" pitchFamily="34" charset="0"/>
              </a:rPr>
              <a:t>Partnership Council  ratings: </a:t>
            </a:r>
            <a:br>
              <a:rPr lang="en-AU" sz="2000" b="0" dirty="0" smtClean="0">
                <a:latin typeface="Calibri" pitchFamily="34" charset="0"/>
              </a:rPr>
            </a:br>
            <a:r>
              <a:rPr lang="en-AU" sz="2000" b="0" dirty="0" smtClean="0">
                <a:latin typeface="Calibri" pitchFamily="34" charset="0"/>
              </a:rPr>
              <a:t>“Clear goals for the PC ” </a:t>
            </a:r>
            <a:endParaRPr lang="en-US" sz="2000" b="0" dirty="0" smtClean="0">
              <a:latin typeface="Calibri" pitchFamily="34" charset="0"/>
            </a:endParaRPr>
          </a:p>
        </p:txBody>
      </p:sp>
      <p:graphicFrame>
        <p:nvGraphicFramePr>
          <p:cNvPr id="5" name="Chart 4"/>
          <p:cNvGraphicFramePr/>
          <p:nvPr/>
        </p:nvGraphicFramePr>
        <p:xfrm>
          <a:off x="467544" y="1268760"/>
          <a:ext cx="8064016" cy="504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txBox="1">
            <a:spLocks noGrp="1"/>
          </p:cNvSpPr>
          <p:nvPr/>
        </p:nvSpPr>
        <p:spPr bwMode="auto">
          <a:xfrm>
            <a:off x="323850" y="6237288"/>
            <a:ext cx="587375" cy="431800"/>
          </a:xfrm>
          <a:prstGeom prst="rect">
            <a:avLst/>
          </a:prstGeom>
          <a:noFill/>
          <a:ln w="9525">
            <a:noFill/>
            <a:miter lim="800000"/>
            <a:headEnd/>
            <a:tailEnd/>
          </a:ln>
        </p:spPr>
        <p:txBody>
          <a:bodyPr lIns="0" tIns="0" rIns="0" bIns="0" anchor="b"/>
          <a:lstStyle/>
          <a:p>
            <a:fld id="{3E2BFE0D-1EDD-4FE3-8BD9-C02F6C68A671}" type="slidenum">
              <a:rPr lang="en-AU" sz="1400" b="1">
                <a:solidFill>
                  <a:srgbClr val="000000"/>
                </a:solidFill>
              </a:rPr>
              <a:pPr/>
              <a:t>16</a:t>
            </a:fld>
            <a:endParaRPr lang="en-AU" sz="1400" b="1">
              <a:solidFill>
                <a:schemeClr val="bg1"/>
              </a:solidFill>
            </a:endParaRPr>
          </a:p>
        </p:txBody>
      </p:sp>
      <p:sp>
        <p:nvSpPr>
          <p:cNvPr id="15363" name="Title 1"/>
          <p:cNvSpPr>
            <a:spLocks noGrp="1"/>
          </p:cNvSpPr>
          <p:nvPr>
            <p:ph type="title" idx="4294967295"/>
          </p:nvPr>
        </p:nvSpPr>
        <p:spPr>
          <a:xfrm>
            <a:off x="323850" y="188913"/>
            <a:ext cx="8569325" cy="647700"/>
          </a:xfrm>
        </p:spPr>
        <p:txBody>
          <a:bodyPr/>
          <a:lstStyle/>
          <a:p>
            <a:pPr marL="2066925" indent="-1984375">
              <a:tabLst>
                <a:tab pos="2066925" algn="l"/>
              </a:tabLst>
            </a:pPr>
            <a:r>
              <a:rPr lang="en-AU" sz="1800" b="0" dirty="0" smtClean="0">
                <a:latin typeface="Calibri" pitchFamily="34" charset="0"/>
              </a:rPr>
              <a:t>“Working so partners are involved in planning / setting priorities for collaborative action” </a:t>
            </a:r>
            <a:endParaRPr lang="en-US" sz="1800" b="0" dirty="0" smtClean="0">
              <a:latin typeface="Calibri" pitchFamily="34" charset="0"/>
            </a:endParaRPr>
          </a:p>
        </p:txBody>
      </p:sp>
      <p:graphicFrame>
        <p:nvGraphicFramePr>
          <p:cNvPr id="5" name="Chart 4"/>
          <p:cNvGraphicFramePr/>
          <p:nvPr/>
        </p:nvGraphicFramePr>
        <p:xfrm>
          <a:off x="323528" y="1052736"/>
          <a:ext cx="8568952" cy="504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itchFamily="34" charset="0"/>
              </a:rPr>
              <a:t>Benefits of this Approach</a:t>
            </a:r>
            <a:endParaRPr lang="en-US" sz="2800" dirty="0">
              <a:latin typeface="Calibri" pitchFamily="34" charset="0"/>
            </a:endParaRPr>
          </a:p>
        </p:txBody>
      </p:sp>
      <p:sp>
        <p:nvSpPr>
          <p:cNvPr id="3" name="Content Placeholder 2"/>
          <p:cNvSpPr>
            <a:spLocks noGrp="1"/>
          </p:cNvSpPr>
          <p:nvPr>
            <p:ph idx="1"/>
          </p:nvPr>
        </p:nvSpPr>
        <p:spPr>
          <a:xfrm>
            <a:off x="395536" y="1484784"/>
            <a:ext cx="8497639" cy="4823941"/>
          </a:xfrm>
        </p:spPr>
        <p:txBody>
          <a:bodyPr/>
          <a:lstStyle/>
          <a:p>
            <a:pPr lvl="1">
              <a:lnSpc>
                <a:spcPct val="120000"/>
              </a:lnSpc>
              <a:buSzPct val="86000"/>
              <a:buFont typeface="Wingdings" pitchFamily="2" charset="2"/>
              <a:buChar char="Ø"/>
            </a:pPr>
            <a:r>
              <a:rPr lang="en-AU" sz="2000" dirty="0" smtClean="0">
                <a:latin typeface="Calibri" pitchFamily="34" charset="0"/>
              </a:rPr>
              <a:t>Provides quantitative and qualitative data about the characteristics of the partnership</a:t>
            </a:r>
          </a:p>
          <a:p>
            <a:pPr lvl="1">
              <a:lnSpc>
                <a:spcPct val="120000"/>
              </a:lnSpc>
              <a:buSzPct val="86000"/>
              <a:buNone/>
            </a:pPr>
            <a:endParaRPr lang="en-AU" sz="2000" dirty="0" smtClean="0">
              <a:latin typeface="Calibri" pitchFamily="34" charset="0"/>
            </a:endParaRPr>
          </a:p>
          <a:p>
            <a:pPr lvl="1">
              <a:lnSpc>
                <a:spcPct val="120000"/>
              </a:lnSpc>
              <a:buSzPct val="86000"/>
              <a:buFont typeface="Wingdings" pitchFamily="2" charset="2"/>
              <a:buChar char="Ø"/>
            </a:pPr>
            <a:r>
              <a:rPr lang="en-AU" sz="2000" dirty="0" smtClean="0">
                <a:latin typeface="Calibri" pitchFamily="34" charset="0"/>
              </a:rPr>
              <a:t>Immediate information is used by </a:t>
            </a:r>
            <a:r>
              <a:rPr lang="en-AU" sz="2000" i="1" dirty="0" smtClean="0">
                <a:latin typeface="Calibri" pitchFamily="34" charset="0"/>
              </a:rPr>
              <a:t>partnership</a:t>
            </a:r>
            <a:r>
              <a:rPr lang="en-AU" sz="2000" dirty="0" smtClean="0">
                <a:latin typeface="Calibri" pitchFamily="34" charset="0"/>
              </a:rPr>
              <a:t> to plan future actions – feedback supports strategic planning</a:t>
            </a:r>
          </a:p>
          <a:p>
            <a:pPr lvl="1">
              <a:lnSpc>
                <a:spcPct val="120000"/>
              </a:lnSpc>
              <a:buSzPct val="86000"/>
              <a:buNone/>
            </a:pPr>
            <a:endParaRPr lang="en-AU" sz="2000" dirty="0" smtClean="0">
              <a:latin typeface="Calibri" pitchFamily="34" charset="0"/>
            </a:endParaRPr>
          </a:p>
          <a:p>
            <a:pPr lvl="1">
              <a:lnSpc>
                <a:spcPct val="120000"/>
              </a:lnSpc>
              <a:buSzPct val="86000"/>
              <a:buFont typeface="Wingdings" pitchFamily="2" charset="2"/>
              <a:buChar char="Ø"/>
            </a:pPr>
            <a:r>
              <a:rPr lang="en-AU" sz="2000" dirty="0" smtClean="0">
                <a:latin typeface="Calibri" pitchFamily="34" charset="0"/>
              </a:rPr>
              <a:t>Immediate information is used by funder/policy makers to identify areas where additional support and/or modification to strategy may be required</a:t>
            </a:r>
          </a:p>
          <a:p>
            <a:pPr lvl="1">
              <a:lnSpc>
                <a:spcPct val="120000"/>
              </a:lnSpc>
              <a:buSzPct val="86000"/>
              <a:buNone/>
            </a:pPr>
            <a:endParaRPr lang="en-AU" sz="2000" dirty="0" smtClean="0">
              <a:latin typeface="Calibri" pitchFamily="34" charset="0"/>
            </a:endParaRPr>
          </a:p>
          <a:p>
            <a:pPr lvl="1">
              <a:lnSpc>
                <a:spcPct val="120000"/>
              </a:lnSpc>
              <a:buSzPct val="86000"/>
              <a:buFont typeface="Wingdings" pitchFamily="2" charset="2"/>
              <a:buChar char="Ø"/>
            </a:pPr>
            <a:r>
              <a:rPr lang="en-US" sz="2000" dirty="0" smtClean="0">
                <a:latin typeface="Calibri" pitchFamily="34" charset="0"/>
              </a:rPr>
              <a:t>Qualitative information strengthens understanding and interpretation of quant data</a:t>
            </a:r>
          </a:p>
          <a:p>
            <a:pPr lvl="1">
              <a:lnSpc>
                <a:spcPct val="120000"/>
              </a:lnSpc>
            </a:pPr>
            <a:endParaRPr lang="en-AU" dirty="0" smtClean="0"/>
          </a:p>
          <a:p>
            <a:endParaRPr lang="en-US" dirty="0"/>
          </a:p>
        </p:txBody>
      </p:sp>
      <p:sp>
        <p:nvSpPr>
          <p:cNvPr id="4" name="Slide Number Placeholder 3"/>
          <p:cNvSpPr>
            <a:spLocks noGrp="1"/>
          </p:cNvSpPr>
          <p:nvPr>
            <p:ph type="sldNum" sz="quarter" idx="10"/>
          </p:nvPr>
        </p:nvSpPr>
        <p:spPr/>
        <p:txBody>
          <a:bodyPr/>
          <a:lstStyle/>
          <a:p>
            <a:pPr>
              <a:defRPr/>
            </a:pPr>
            <a:fld id="{6DEA0402-DC59-4683-A141-72E50AEAE42B}" type="slidenum">
              <a:rPr lang="en-AU" smtClean="0"/>
              <a:pPr>
                <a:defRPr/>
              </a:pPr>
              <a:t>17</a:t>
            </a:fld>
            <a:endParaRPr lang="en-AU" dirty="0">
              <a:solidFill>
                <a:prstClr val="white"/>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0728"/>
            <a:ext cx="8497639" cy="4679950"/>
          </a:xfrm>
        </p:spPr>
        <p:txBody>
          <a:bodyPr>
            <a:normAutofit/>
          </a:bodyPr>
          <a:lstStyle/>
          <a:p>
            <a:pPr lvl="1">
              <a:buFont typeface="Wingdings" pitchFamily="2" charset="2"/>
              <a:buChar char="Ø"/>
            </a:pPr>
            <a:r>
              <a:rPr lang="en-AU" sz="2000" dirty="0" smtClean="0">
                <a:latin typeface="Calibri" pitchFamily="34" charset="0"/>
              </a:rPr>
              <a:t>Quantitative and qualitative data allows comparison of the characteristics of a partnership over time. </a:t>
            </a:r>
          </a:p>
          <a:p>
            <a:pPr lvl="1">
              <a:buNone/>
            </a:pPr>
            <a:endParaRPr lang="en-US" sz="2000" dirty="0" smtClean="0">
              <a:latin typeface="Calibri" pitchFamily="34" charset="0"/>
            </a:endParaRPr>
          </a:p>
          <a:p>
            <a:pPr lvl="1">
              <a:buFont typeface="Wingdings" pitchFamily="2" charset="2"/>
              <a:buChar char="Ø"/>
            </a:pPr>
            <a:r>
              <a:rPr lang="en-AU" sz="2000" dirty="0" smtClean="0">
                <a:latin typeface="Calibri" pitchFamily="34" charset="0"/>
              </a:rPr>
              <a:t>Contributes useful evidence to support development of the partnership and the policy/strategy</a:t>
            </a:r>
          </a:p>
          <a:p>
            <a:pPr lvl="1">
              <a:buFont typeface="Wingdings" pitchFamily="2" charset="2"/>
              <a:buChar char="Ø"/>
            </a:pPr>
            <a:endParaRPr lang="en-AU" sz="2000" dirty="0" smtClean="0">
              <a:latin typeface="Calibri" pitchFamily="34" charset="0"/>
            </a:endParaRPr>
          </a:p>
          <a:p>
            <a:pPr lvl="1">
              <a:buFont typeface="Wingdings" pitchFamily="2" charset="2"/>
              <a:buChar char="Ø"/>
            </a:pPr>
            <a:r>
              <a:rPr lang="en-AU" sz="2000" dirty="0" smtClean="0">
                <a:latin typeface="Calibri" pitchFamily="34" charset="0"/>
              </a:rPr>
              <a:t>Data is about progress towards the strategic goal of increased system capacity through partnership.  </a:t>
            </a:r>
          </a:p>
          <a:p>
            <a:pPr lvl="1">
              <a:buFont typeface="Wingdings" pitchFamily="2" charset="2"/>
              <a:buChar char="Ø"/>
            </a:pPr>
            <a:endParaRPr lang="en-AU" sz="2000" dirty="0" smtClean="0">
              <a:latin typeface="Calibri" pitchFamily="34" charset="0"/>
            </a:endParaRPr>
          </a:p>
          <a:p>
            <a:pPr lvl="1">
              <a:buFont typeface="Wingdings" pitchFamily="2" charset="2"/>
              <a:buChar char="Ø"/>
            </a:pPr>
            <a:r>
              <a:rPr lang="en-AU" sz="2000" i="1" dirty="0" smtClean="0">
                <a:latin typeface="Calibri" pitchFamily="34" charset="0"/>
              </a:rPr>
              <a:t>Requires experienced and skilled facilitators – for the process of reaching consensus, and with ability to assess quality of evidence provided for ratings</a:t>
            </a:r>
            <a:endParaRPr lang="en-US" sz="2000" i="1" dirty="0" smtClean="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itchFamily="34" charset="0"/>
              </a:rPr>
              <a:t>Conclusion</a:t>
            </a:r>
            <a:endParaRPr lang="en-US" sz="2800" dirty="0">
              <a:latin typeface="Calibri" pitchFamily="34" charset="0"/>
            </a:endParaRPr>
          </a:p>
        </p:txBody>
      </p:sp>
      <p:sp>
        <p:nvSpPr>
          <p:cNvPr id="3" name="Content Placeholder 2"/>
          <p:cNvSpPr>
            <a:spLocks noGrp="1"/>
          </p:cNvSpPr>
          <p:nvPr>
            <p:ph idx="1"/>
          </p:nvPr>
        </p:nvSpPr>
        <p:spPr/>
        <p:txBody>
          <a:bodyPr/>
          <a:lstStyle/>
          <a:p>
            <a:pPr lvl="1"/>
            <a:r>
              <a:rPr lang="en-AU" dirty="0" smtClean="0">
                <a:latin typeface="Calibri" pitchFamily="34" charset="0"/>
              </a:rPr>
              <a:t>The mixed method design can be applied to different settings to provide robust quantitative indicators with a rich level of interpretive information. </a:t>
            </a:r>
          </a:p>
          <a:p>
            <a:pPr lvl="1">
              <a:buNone/>
            </a:pPr>
            <a:endParaRPr lang="en-US" dirty="0" smtClean="0">
              <a:latin typeface="Calibri" pitchFamily="34" charset="0"/>
            </a:endParaRPr>
          </a:p>
          <a:p>
            <a:pPr lvl="1"/>
            <a:r>
              <a:rPr lang="en-AU" dirty="0" smtClean="0">
                <a:latin typeface="Calibri" pitchFamily="34" charset="0"/>
              </a:rPr>
              <a:t>The data obtained </a:t>
            </a:r>
            <a:r>
              <a:rPr lang="en-AU" dirty="0">
                <a:latin typeface="Calibri" pitchFamily="34" charset="0"/>
              </a:rPr>
              <a:t>through the facilitated group interview </a:t>
            </a:r>
            <a:r>
              <a:rPr lang="en-AU" dirty="0" smtClean="0">
                <a:latin typeface="Calibri" pitchFamily="34" charset="0"/>
              </a:rPr>
              <a:t>contributes useful evidence to support development of the partnership and the policy/strategy. </a:t>
            </a:r>
          </a:p>
          <a:p>
            <a:pPr lvl="1"/>
            <a:endParaRPr lang="en-AU" dirty="0" smtClean="0"/>
          </a:p>
          <a:p>
            <a:pPr lv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24744"/>
            <a:ext cx="8497639" cy="4679950"/>
          </a:xfrm>
        </p:spPr>
        <p:txBody>
          <a:bodyPr/>
          <a:lstStyle/>
          <a:p>
            <a:pPr marL="449263" lvl="1" indent="1588">
              <a:buNone/>
            </a:pPr>
            <a:r>
              <a:rPr lang="en-US" sz="2000" b="1" dirty="0" smtClean="0">
                <a:latin typeface="Calibri" pitchFamily="34" charset="0"/>
                <a:cs typeface="Tahoma" pitchFamily="34" charset="0"/>
              </a:rPr>
              <a:t>Centre for Health Systems Development (CHSD) at the Australian Institute for Primary Care &amp; Ageing (AIPCA) </a:t>
            </a:r>
            <a:r>
              <a:rPr lang="en-US" sz="2000" dirty="0" smtClean="0">
                <a:latin typeface="Calibri" pitchFamily="34" charset="0"/>
                <a:cs typeface="Tahoma" pitchFamily="34" charset="0"/>
              </a:rPr>
              <a:t>at  La Trobe University has been evaluating initiatives that involve partnering at many levels.  </a:t>
            </a:r>
          </a:p>
          <a:p>
            <a:pPr marL="449263" lvl="1" indent="1588">
              <a:buNone/>
            </a:pPr>
            <a:endParaRPr lang="en-US" sz="2000" dirty="0" smtClean="0">
              <a:latin typeface="Calibri" pitchFamily="34" charset="0"/>
              <a:cs typeface="Tahoma" pitchFamily="34" charset="0"/>
            </a:endParaRPr>
          </a:p>
          <a:p>
            <a:pPr marL="439738" lvl="2" indent="-38100">
              <a:buNone/>
            </a:pPr>
            <a:r>
              <a:rPr lang="en-AU" sz="2000" dirty="0" smtClean="0">
                <a:latin typeface="Calibri" pitchFamily="34" charset="0"/>
              </a:rPr>
              <a:t>Examples of the different types and levels of partnering initiatives we have evaluated include:</a:t>
            </a:r>
            <a:endParaRPr lang="en-US" sz="2000" dirty="0" smtClean="0">
              <a:latin typeface="Calibri" pitchFamily="34" charset="0"/>
              <a:cs typeface="Tahoma" pitchFamily="34" charset="0"/>
            </a:endParaRPr>
          </a:p>
          <a:p>
            <a:pPr lvl="2">
              <a:buSzPct val="86000"/>
              <a:buFont typeface="Wingdings" pitchFamily="2" charset="2"/>
              <a:buChar char=""/>
            </a:pPr>
            <a:r>
              <a:rPr lang="en-AU" sz="2000" dirty="0" smtClean="0">
                <a:latin typeface="Calibri" pitchFamily="34" charset="0"/>
                <a:cs typeface="Tahoma" pitchFamily="34" charset="0"/>
              </a:rPr>
              <a:t>Hospital Admission Risk Programs (HARP)</a:t>
            </a:r>
          </a:p>
          <a:p>
            <a:pPr lvl="2">
              <a:buSzPct val="86000"/>
              <a:buFont typeface="Wingdings" pitchFamily="2" charset="2"/>
              <a:buChar char=""/>
            </a:pPr>
            <a:r>
              <a:rPr lang="en-AU" sz="2000" dirty="0" smtClean="0">
                <a:latin typeface="Calibri" pitchFamily="34" charset="0"/>
                <a:cs typeface="Tahoma" pitchFamily="34" charset="0"/>
              </a:rPr>
              <a:t>Early Intervention for Chronic Disease projects</a:t>
            </a:r>
          </a:p>
          <a:p>
            <a:pPr lvl="2">
              <a:buSzPct val="86000"/>
              <a:buFont typeface="Wingdings" pitchFamily="2" charset="2"/>
              <a:buChar char=""/>
            </a:pPr>
            <a:r>
              <a:rPr lang="en-AU" sz="2000" dirty="0" smtClean="0">
                <a:latin typeface="Calibri" pitchFamily="34" charset="0"/>
                <a:cs typeface="Tahoma" pitchFamily="34" charset="0"/>
              </a:rPr>
              <a:t>Community Initiatives for National Suicide Prevention Strategy </a:t>
            </a:r>
          </a:p>
          <a:p>
            <a:pPr lvl="2">
              <a:buSzPct val="86000"/>
              <a:buFont typeface="Wingdings" pitchFamily="2" charset="2"/>
              <a:buChar char=""/>
            </a:pPr>
            <a:r>
              <a:rPr lang="en-AU" sz="2000" dirty="0" smtClean="0">
                <a:latin typeface="Calibri" pitchFamily="34" charset="0"/>
                <a:cs typeface="Tahoma" pitchFamily="34" charset="0"/>
              </a:rPr>
              <a:t>Two large-scale evaluations of </a:t>
            </a:r>
            <a:r>
              <a:rPr lang="en-AU" sz="2000" dirty="0" err="1" smtClean="0">
                <a:latin typeface="Calibri" pitchFamily="34" charset="0"/>
                <a:cs typeface="Tahoma" pitchFamily="34" charset="0"/>
              </a:rPr>
              <a:t>statewide</a:t>
            </a:r>
            <a:r>
              <a:rPr lang="en-AU" sz="2000" dirty="0" smtClean="0">
                <a:latin typeface="Calibri" pitchFamily="34" charset="0"/>
                <a:cs typeface="Tahoma" pitchFamily="34" charset="0"/>
              </a:rPr>
              <a:t> primary health system development strategies in Australia: P</a:t>
            </a:r>
            <a:r>
              <a:rPr lang="en-US" sz="2000" dirty="0" err="1" smtClean="0">
                <a:latin typeface="Calibri" pitchFamily="34" charset="0"/>
                <a:cs typeface="Tahoma" pitchFamily="34" charset="0"/>
              </a:rPr>
              <a:t>rimary</a:t>
            </a:r>
            <a:r>
              <a:rPr lang="en-US" sz="2000" dirty="0" smtClean="0">
                <a:latin typeface="Calibri" pitchFamily="34" charset="0"/>
                <a:cs typeface="Tahoma" pitchFamily="34" charset="0"/>
              </a:rPr>
              <a:t> Care Partnerships (Vic) and Connecting Healthcare in Communities (CHIC)</a:t>
            </a:r>
            <a:endParaRPr lang="en-AU" sz="2000" dirty="0" smtClean="0">
              <a:latin typeface="Calibri" pitchFamily="34" charset="0"/>
              <a:cs typeface="Tahoma" pitchFamily="34" charset="0"/>
            </a:endParaRPr>
          </a:p>
          <a:p>
            <a:pPr lvl="2">
              <a:buSzPct val="80000"/>
            </a:pPr>
            <a:endParaRPr lang="en-AU" dirty="0" smtClean="0">
              <a:latin typeface="Calibri" pitchFamily="34" charset="0"/>
            </a:endParaRPr>
          </a:p>
          <a:p>
            <a:pPr lvl="2"/>
            <a:endParaRPr lang="en-AU" dirty="0" smtClean="0">
              <a:latin typeface="Calibri" pitchFamily="34" charset="0"/>
            </a:endParaRPr>
          </a:p>
          <a:p>
            <a:pPr lvl="2"/>
            <a:endParaRPr lang="en-AU" dirty="0" smtClean="0">
              <a:latin typeface="Calibri" pitchFamily="34" charset="0"/>
            </a:endParaRPr>
          </a:p>
          <a:p>
            <a:endParaRPr lang="en-US"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6DEA0402-DC59-4683-A141-72E50AEAE42B}" type="slidenum">
              <a:rPr lang="en-AU" smtClean="0"/>
              <a:pPr>
                <a:defRPr/>
              </a:pPr>
              <a:t>2</a:t>
            </a:fld>
            <a:endParaRPr lang="en-AU" dirty="0">
              <a:solidFill>
                <a:prstClr val="white"/>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827584" y="2636912"/>
            <a:ext cx="7777559" cy="3456384"/>
          </a:xfrm>
        </p:spPr>
        <p:txBody>
          <a:bodyPr>
            <a:normAutofit fontScale="25000" lnSpcReduction="20000"/>
          </a:bodyPr>
          <a:lstStyle/>
          <a:p>
            <a:pPr>
              <a:lnSpc>
                <a:spcPct val="170000"/>
              </a:lnSpc>
            </a:pPr>
            <a:r>
              <a:rPr lang="en-US" sz="8000" dirty="0" smtClean="0">
                <a:solidFill>
                  <a:schemeClr val="bg1"/>
                </a:solidFill>
                <a:latin typeface="Calibri" pitchFamily="34" charset="0"/>
              </a:rPr>
              <a:t>Associate Professor </a:t>
            </a:r>
            <a:r>
              <a:rPr lang="en-US" sz="8000" b="1" dirty="0" smtClean="0">
                <a:solidFill>
                  <a:schemeClr val="bg1"/>
                </a:solidFill>
                <a:latin typeface="Calibri" pitchFamily="34" charset="0"/>
              </a:rPr>
              <a:t>Virginia Lewis or Geraldine Marsh</a:t>
            </a:r>
            <a:endParaRPr lang="en-US" sz="8000" dirty="0" smtClean="0">
              <a:solidFill>
                <a:schemeClr val="bg1"/>
              </a:solidFill>
              <a:latin typeface="Calibri" pitchFamily="34" charset="0"/>
            </a:endParaRPr>
          </a:p>
          <a:p>
            <a:pPr>
              <a:lnSpc>
                <a:spcPct val="170000"/>
              </a:lnSpc>
            </a:pPr>
            <a:r>
              <a:rPr lang="en-US" sz="8000" dirty="0" smtClean="0">
                <a:solidFill>
                  <a:schemeClr val="bg1"/>
                </a:solidFill>
                <a:latin typeface="Calibri" pitchFamily="34" charset="0"/>
              </a:rPr>
              <a:t>Centre for Health Systems Development</a:t>
            </a:r>
          </a:p>
          <a:p>
            <a:pPr>
              <a:lnSpc>
                <a:spcPct val="170000"/>
              </a:lnSpc>
            </a:pPr>
            <a:r>
              <a:rPr lang="en-US" sz="8000" dirty="0" smtClean="0">
                <a:solidFill>
                  <a:schemeClr val="bg1"/>
                </a:solidFill>
                <a:latin typeface="Calibri" pitchFamily="34" charset="0"/>
              </a:rPr>
              <a:t>Australian Institute for Primary Care &amp; Ageing</a:t>
            </a:r>
          </a:p>
          <a:p>
            <a:pPr>
              <a:lnSpc>
                <a:spcPct val="170000"/>
              </a:lnSpc>
            </a:pPr>
            <a:r>
              <a:rPr lang="en-US" sz="8000" dirty="0" smtClean="0">
                <a:solidFill>
                  <a:schemeClr val="bg1"/>
                </a:solidFill>
                <a:latin typeface="Calibri" pitchFamily="34" charset="0"/>
              </a:rPr>
              <a:t>La Trobe University</a:t>
            </a:r>
          </a:p>
          <a:p>
            <a:pPr>
              <a:lnSpc>
                <a:spcPct val="170000"/>
              </a:lnSpc>
            </a:pPr>
            <a:r>
              <a:rPr lang="en-US" sz="8000" dirty="0" smtClean="0">
                <a:solidFill>
                  <a:schemeClr val="bg1"/>
                </a:solidFill>
                <a:latin typeface="Calibri" pitchFamily="34" charset="0"/>
              </a:rPr>
              <a:t> </a:t>
            </a:r>
          </a:p>
          <a:p>
            <a:pPr>
              <a:lnSpc>
                <a:spcPct val="170000"/>
              </a:lnSpc>
            </a:pPr>
            <a:r>
              <a:rPr lang="en-AU" sz="8000" dirty="0" smtClean="0">
                <a:solidFill>
                  <a:schemeClr val="bg1"/>
                </a:solidFill>
                <a:latin typeface="Calibri" pitchFamily="34" charset="0"/>
              </a:rPr>
              <a:t>Email</a:t>
            </a:r>
            <a:r>
              <a:rPr lang="en-AU" sz="8000" dirty="0" smtClean="0">
                <a:solidFill>
                  <a:srgbClr val="0070C0"/>
                </a:solidFill>
                <a:latin typeface="Calibri" pitchFamily="34" charset="0"/>
              </a:rPr>
              <a:t>: </a:t>
            </a:r>
            <a:r>
              <a:rPr lang="en-AU" sz="8000" dirty="0" smtClean="0">
                <a:solidFill>
                  <a:srgbClr val="0070C0"/>
                </a:solidFill>
                <a:latin typeface="Calibri" pitchFamily="34" charset="0"/>
                <a:hlinkClick r:id="rId3"/>
              </a:rPr>
              <a:t>v.lewis@latrobe.edu.au</a:t>
            </a:r>
            <a:r>
              <a:rPr lang="en-AU" sz="8000" dirty="0" smtClean="0">
                <a:solidFill>
                  <a:srgbClr val="0070C0"/>
                </a:solidFill>
                <a:latin typeface="Calibri" pitchFamily="34" charset="0"/>
              </a:rPr>
              <a:t>  </a:t>
            </a:r>
            <a:r>
              <a:rPr lang="en-AU" sz="8000" dirty="0" smtClean="0">
                <a:solidFill>
                  <a:srgbClr val="0070C0"/>
                </a:solidFill>
                <a:latin typeface="Calibri" pitchFamily="34" charset="0"/>
                <a:hlinkClick r:id="rId4"/>
              </a:rPr>
              <a:t>g.marsh@latrobe.edu.au</a:t>
            </a:r>
            <a:r>
              <a:rPr lang="en-AU" sz="8000" dirty="0" smtClean="0">
                <a:solidFill>
                  <a:srgbClr val="0070C0"/>
                </a:solidFill>
                <a:latin typeface="Calibri" pitchFamily="34" charset="0"/>
              </a:rPr>
              <a:t> </a:t>
            </a:r>
          </a:p>
          <a:p>
            <a:pPr>
              <a:lnSpc>
                <a:spcPct val="170000"/>
              </a:lnSpc>
            </a:pPr>
            <a:endParaRPr lang="en-US" dirty="0"/>
          </a:p>
        </p:txBody>
      </p:sp>
      <p:sp>
        <p:nvSpPr>
          <p:cNvPr id="2" name="Title 1"/>
          <p:cNvSpPr>
            <a:spLocks noGrp="1"/>
          </p:cNvSpPr>
          <p:nvPr>
            <p:ph type="ctrTitle" sz="quarter"/>
          </p:nvPr>
        </p:nvSpPr>
        <p:spPr>
          <a:xfrm>
            <a:off x="899592" y="1772816"/>
            <a:ext cx="7921575" cy="791195"/>
          </a:xfrm>
        </p:spPr>
        <p:txBody>
          <a:bodyPr/>
          <a:lstStyle/>
          <a:p>
            <a:r>
              <a:rPr lang="en-US" sz="3200" dirty="0" smtClean="0"/>
              <a:t>Contact:</a:t>
            </a:r>
            <a:endParaRPr lang="en-US"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323528" y="332656"/>
            <a:ext cx="8569325" cy="503783"/>
          </a:xfrm>
        </p:spPr>
        <p:txBody>
          <a:bodyPr/>
          <a:lstStyle/>
          <a:p>
            <a:r>
              <a:rPr lang="en-AU" dirty="0" smtClean="0"/>
              <a:t>Partnership Analysis Tool  </a:t>
            </a:r>
            <a:r>
              <a:rPr lang="en-AU" sz="2400" dirty="0" smtClean="0"/>
              <a:t>(Brief version – 20 items)</a:t>
            </a:r>
          </a:p>
        </p:txBody>
      </p:sp>
      <p:sp>
        <p:nvSpPr>
          <p:cNvPr id="38915" name="Slide Number Placeholder 4"/>
          <p:cNvSpPr>
            <a:spLocks noGrp="1"/>
          </p:cNvSpPr>
          <p:nvPr>
            <p:ph type="sldNum" sz="quarter" idx="10"/>
          </p:nvPr>
        </p:nvSpPr>
        <p:spPr>
          <a:noFill/>
        </p:spPr>
        <p:txBody>
          <a:bodyPr/>
          <a:lstStyle/>
          <a:p>
            <a:fld id="{8B775047-2D75-4868-B187-5B221A082775}" type="slidenum">
              <a:rPr lang="en-AU" smtClean="0"/>
              <a:pPr/>
              <a:t>21</a:t>
            </a:fld>
            <a:endParaRPr lang="en-AU" smtClean="0">
              <a:solidFill>
                <a:schemeClr val="bg1"/>
              </a:solidFill>
            </a:endParaRPr>
          </a:p>
        </p:txBody>
      </p:sp>
      <p:graphicFrame>
        <p:nvGraphicFramePr>
          <p:cNvPr id="6" name="Chart 5"/>
          <p:cNvGraphicFramePr/>
          <p:nvPr/>
        </p:nvGraphicFramePr>
        <p:xfrm>
          <a:off x="467544" y="1196751"/>
          <a:ext cx="8208912" cy="4965923"/>
        </p:xfrm>
        <a:graphic>
          <a:graphicData uri="http://schemas.openxmlformats.org/drawingml/2006/chart">
            <c:chart xmlns:c="http://schemas.openxmlformats.org/drawingml/2006/chart" xmlns:r="http://schemas.openxmlformats.org/officeDocument/2006/relationships" r:id="rId3"/>
          </a:graphicData>
        </a:graphic>
      </p:graphicFrame>
      <p:sp>
        <p:nvSpPr>
          <p:cNvPr id="38917" name="TextBox 4"/>
          <p:cNvSpPr txBox="1">
            <a:spLocks noChangeArrowheads="1"/>
          </p:cNvSpPr>
          <p:nvPr/>
        </p:nvSpPr>
        <p:spPr bwMode="auto">
          <a:xfrm>
            <a:off x="5724525" y="5229225"/>
            <a:ext cx="1476375" cy="862013"/>
          </a:xfrm>
          <a:prstGeom prst="rect">
            <a:avLst/>
          </a:prstGeom>
          <a:noFill/>
          <a:ln w="3175">
            <a:noFill/>
            <a:miter lim="800000"/>
            <a:headEnd/>
            <a:tailEnd/>
          </a:ln>
        </p:spPr>
        <p:txBody>
          <a:bodyPr>
            <a:spAutoFit/>
          </a:bodyPr>
          <a:lstStyle/>
          <a:p>
            <a:r>
              <a:rPr lang="en-AU" sz="1000"/>
              <a:t>1 = ‘Strongly disagree’</a:t>
            </a:r>
          </a:p>
          <a:p>
            <a:r>
              <a:rPr lang="en-AU" sz="1000"/>
              <a:t>2 = ‘Disagree’</a:t>
            </a:r>
          </a:p>
          <a:p>
            <a:r>
              <a:rPr lang="en-AU" sz="1000"/>
              <a:t>3 = ‘Not sure’</a:t>
            </a:r>
          </a:p>
          <a:p>
            <a:r>
              <a:rPr lang="en-AU" sz="1000"/>
              <a:t>4 = ‘Agree’ </a:t>
            </a:r>
          </a:p>
          <a:p>
            <a:r>
              <a:rPr lang="en-AU" sz="1000"/>
              <a:t>5 = ‘Strongly agree’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itchFamily="34" charset="0"/>
                <a:cs typeface="Tahoma" pitchFamily="34" charset="0"/>
              </a:rPr>
              <a:t>Role of Government</a:t>
            </a:r>
            <a:endParaRPr lang="en-US" sz="2800" dirty="0">
              <a:latin typeface="Calibri" pitchFamily="34" charset="0"/>
              <a:cs typeface="Tahoma" pitchFamily="34" charset="0"/>
            </a:endParaRPr>
          </a:p>
        </p:txBody>
      </p:sp>
      <p:sp>
        <p:nvSpPr>
          <p:cNvPr id="3" name="Content Placeholder 2"/>
          <p:cNvSpPr>
            <a:spLocks noGrp="1"/>
          </p:cNvSpPr>
          <p:nvPr>
            <p:ph idx="1"/>
          </p:nvPr>
        </p:nvSpPr>
        <p:spPr/>
        <p:txBody>
          <a:bodyPr>
            <a:normAutofit/>
          </a:bodyPr>
          <a:lstStyle/>
          <a:p>
            <a:pPr lvl="1">
              <a:lnSpc>
                <a:spcPct val="120000"/>
              </a:lnSpc>
              <a:buSzPct val="86000"/>
              <a:buFont typeface="Wingdings" pitchFamily="2" charset="2"/>
              <a:buChar char="Ø"/>
            </a:pPr>
            <a:r>
              <a:rPr lang="en-US" sz="2000" dirty="0" smtClean="0">
                <a:latin typeface="Calibri" pitchFamily="34" charset="0"/>
                <a:cs typeface="Tahoma" pitchFamily="34" charset="0"/>
              </a:rPr>
              <a:t>Governments have an important role in creating or enabling the foundations of effective systems for </a:t>
            </a:r>
            <a:r>
              <a:rPr lang="en-US" sz="2000" dirty="0" err="1" smtClean="0">
                <a:latin typeface="Calibri" pitchFamily="34" charset="0"/>
                <a:cs typeface="Tahoma" pitchFamily="34" charset="0"/>
              </a:rPr>
              <a:t>organised</a:t>
            </a:r>
            <a:r>
              <a:rPr lang="en-US" sz="2000" dirty="0" smtClean="0">
                <a:latin typeface="Calibri" pitchFamily="34" charset="0"/>
                <a:cs typeface="Tahoma" pitchFamily="34" charset="0"/>
              </a:rPr>
              <a:t> primary health care service delivery  (</a:t>
            </a:r>
            <a:r>
              <a:rPr lang="en-US" sz="2000" dirty="0" err="1" smtClean="0">
                <a:latin typeface="Calibri" pitchFamily="34" charset="0"/>
                <a:cs typeface="Tahoma" pitchFamily="34" charset="0"/>
              </a:rPr>
              <a:t>Takach</a:t>
            </a:r>
            <a:r>
              <a:rPr lang="en-US" sz="2000" dirty="0" smtClean="0">
                <a:latin typeface="Calibri" pitchFamily="34" charset="0"/>
                <a:cs typeface="Tahoma" pitchFamily="34" charset="0"/>
              </a:rPr>
              <a:t>, Gauthier, Sims-</a:t>
            </a:r>
            <a:r>
              <a:rPr lang="en-US" sz="2000" dirty="0" err="1" smtClean="0">
                <a:latin typeface="Calibri" pitchFamily="34" charset="0"/>
                <a:cs typeface="Tahoma" pitchFamily="34" charset="0"/>
              </a:rPr>
              <a:t>Kastelein</a:t>
            </a:r>
            <a:r>
              <a:rPr lang="en-US" sz="2000" dirty="0" smtClean="0">
                <a:latin typeface="Calibri" pitchFamily="34" charset="0"/>
                <a:cs typeface="Tahoma" pitchFamily="34" charset="0"/>
              </a:rPr>
              <a:t>, &amp; Kaye, 2010; World Health </a:t>
            </a:r>
            <a:r>
              <a:rPr lang="en-US" sz="2000" dirty="0" err="1" smtClean="0">
                <a:latin typeface="Calibri" pitchFamily="34" charset="0"/>
                <a:cs typeface="Tahoma" pitchFamily="34" charset="0"/>
              </a:rPr>
              <a:t>Organisation</a:t>
            </a:r>
            <a:r>
              <a:rPr lang="en-US" sz="2000" dirty="0" smtClean="0">
                <a:latin typeface="Calibri" pitchFamily="34" charset="0"/>
                <a:cs typeface="Tahoma" pitchFamily="34" charset="0"/>
              </a:rPr>
              <a:t>, 2008). </a:t>
            </a:r>
          </a:p>
          <a:p>
            <a:pPr lvl="1">
              <a:lnSpc>
                <a:spcPct val="120000"/>
              </a:lnSpc>
              <a:buSzPct val="86000"/>
              <a:buFont typeface="Wingdings" pitchFamily="2" charset="2"/>
              <a:buChar char="Ø"/>
            </a:pPr>
            <a:endParaRPr lang="en-US" sz="2000" dirty="0" smtClean="0">
              <a:latin typeface="Calibri" pitchFamily="34" charset="0"/>
              <a:cs typeface="Tahoma" pitchFamily="34" charset="0"/>
            </a:endParaRPr>
          </a:p>
          <a:p>
            <a:pPr lvl="1">
              <a:lnSpc>
                <a:spcPct val="120000"/>
              </a:lnSpc>
              <a:buSzPct val="86000"/>
              <a:buFont typeface="Wingdings" pitchFamily="2" charset="2"/>
              <a:buChar char="Ø"/>
            </a:pPr>
            <a:r>
              <a:rPr lang="en-US" sz="2000" dirty="0" smtClean="0">
                <a:latin typeface="Calibri" pitchFamily="34" charset="0"/>
                <a:cs typeface="Tahoma" pitchFamily="34" charset="0"/>
              </a:rPr>
              <a:t>This requires deliberate and sophisticated policy processes that </a:t>
            </a:r>
            <a:r>
              <a:rPr lang="en-US" sz="2000" dirty="0" err="1" smtClean="0">
                <a:latin typeface="Calibri" pitchFamily="34" charset="0"/>
                <a:cs typeface="Tahoma" pitchFamily="34" charset="0"/>
              </a:rPr>
              <a:t>maximise</a:t>
            </a:r>
            <a:r>
              <a:rPr lang="en-US" sz="2000" dirty="0" smtClean="0">
                <a:latin typeface="Calibri" pitchFamily="34" charset="0"/>
                <a:cs typeface="Tahoma" pitchFamily="34" charset="0"/>
              </a:rPr>
              <a:t> the potential within complex systems and the capacity within these systems for innovation (McDaniel &amp; </a:t>
            </a:r>
            <a:r>
              <a:rPr lang="en-US" sz="2000" dirty="0" err="1" smtClean="0">
                <a:latin typeface="Calibri" pitchFamily="34" charset="0"/>
                <a:cs typeface="Tahoma" pitchFamily="34" charset="0"/>
              </a:rPr>
              <a:t>Driebe</a:t>
            </a:r>
            <a:r>
              <a:rPr lang="en-US" sz="2000" dirty="0" smtClean="0">
                <a:latin typeface="Calibri" pitchFamily="34" charset="0"/>
                <a:cs typeface="Tahoma" pitchFamily="34" charset="0"/>
              </a:rPr>
              <a:t>, 2001; </a:t>
            </a:r>
            <a:r>
              <a:rPr lang="en-US" sz="2000" dirty="0" err="1" smtClean="0">
                <a:latin typeface="Calibri" pitchFamily="34" charset="0"/>
                <a:cs typeface="Tahoma" pitchFamily="34" charset="0"/>
              </a:rPr>
              <a:t>Swantson</a:t>
            </a:r>
            <a:r>
              <a:rPr lang="en-US" sz="2000" dirty="0" smtClean="0">
                <a:latin typeface="Calibri" pitchFamily="34" charset="0"/>
                <a:cs typeface="Tahoma" pitchFamily="34" charset="0"/>
              </a:rPr>
              <a:t>, et al., 2010; World Health </a:t>
            </a:r>
            <a:r>
              <a:rPr lang="en-US" sz="2000" dirty="0" err="1" smtClean="0">
                <a:latin typeface="Calibri" pitchFamily="34" charset="0"/>
                <a:cs typeface="Tahoma" pitchFamily="34" charset="0"/>
              </a:rPr>
              <a:t>Organisation</a:t>
            </a:r>
            <a:r>
              <a:rPr lang="en-US" sz="2000" dirty="0" smtClean="0">
                <a:latin typeface="Calibri" pitchFamily="34" charset="0"/>
                <a:cs typeface="Tahoma" pitchFamily="34" charset="0"/>
              </a:rPr>
              <a:t>, 200</a:t>
            </a:r>
            <a:r>
              <a:rPr lang="en-US" sz="2000" dirty="0" smtClean="0">
                <a:latin typeface="Calibri" pitchFamily="34" charset="0"/>
              </a:rPr>
              <a:t>8).</a:t>
            </a:r>
          </a:p>
          <a:p>
            <a:pPr>
              <a:buSzPct val="86000"/>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74638"/>
            <a:r>
              <a:rPr lang="en-US" sz="2800" dirty="0" smtClean="0">
                <a:latin typeface="Calibri" pitchFamily="34" charset="0"/>
                <a:cs typeface="Tahoma" pitchFamily="34" charset="0"/>
              </a:rPr>
              <a:t>Partnering and Primary Health Care Reform</a:t>
            </a:r>
            <a:endParaRPr lang="en-US" sz="2800" dirty="0">
              <a:latin typeface="Calibri" pitchFamily="34" charset="0"/>
              <a:cs typeface="Tahoma" pitchFamily="34" charset="0"/>
            </a:endParaRPr>
          </a:p>
        </p:txBody>
      </p:sp>
      <p:sp>
        <p:nvSpPr>
          <p:cNvPr id="3" name="Content Placeholder 2"/>
          <p:cNvSpPr>
            <a:spLocks noGrp="1"/>
          </p:cNvSpPr>
          <p:nvPr>
            <p:ph idx="1"/>
          </p:nvPr>
        </p:nvSpPr>
        <p:spPr>
          <a:xfrm>
            <a:off x="323528" y="1628800"/>
            <a:ext cx="8497639" cy="4824561"/>
          </a:xfrm>
        </p:spPr>
        <p:txBody>
          <a:bodyPr>
            <a:normAutofit/>
          </a:bodyPr>
          <a:lstStyle/>
          <a:p>
            <a:pPr marL="354013" lvl="1" indent="0">
              <a:buNone/>
              <a:tabLst>
                <a:tab pos="354013" algn="l"/>
              </a:tabLst>
            </a:pPr>
            <a:r>
              <a:rPr lang="en-US" sz="2000" dirty="0" smtClean="0">
                <a:latin typeface="Calibri" pitchFamily="34" charset="0"/>
                <a:cs typeface="Tahoma" pitchFamily="34" charset="0"/>
              </a:rPr>
              <a:t>Current reform is based on setting up (new) collaborative structures and relationships </a:t>
            </a:r>
          </a:p>
          <a:p>
            <a:pPr lvl="1"/>
            <a:endParaRPr lang="en-US" sz="2000" dirty="0" smtClean="0">
              <a:latin typeface="Calibri" pitchFamily="34" charset="0"/>
              <a:cs typeface="Tahoma" pitchFamily="34" charset="0"/>
            </a:endParaRPr>
          </a:p>
          <a:p>
            <a:pPr lvl="2">
              <a:buSzPct val="86000"/>
              <a:buFont typeface="Wingdings" pitchFamily="2" charset="2"/>
              <a:buChar char="Ø"/>
            </a:pPr>
            <a:r>
              <a:rPr lang="en-AU" sz="2000" dirty="0" smtClean="0">
                <a:latin typeface="Calibri" pitchFamily="34" charset="0"/>
                <a:cs typeface="Tahoma" pitchFamily="34" charset="0"/>
              </a:rPr>
              <a:t>Other geographically based formal and informal governance and organisational arrangements exist</a:t>
            </a:r>
          </a:p>
          <a:p>
            <a:pPr lvl="2">
              <a:buSzPct val="86000"/>
              <a:buFont typeface="Wingdings" pitchFamily="2" charset="2"/>
              <a:buChar char="Ø"/>
            </a:pPr>
            <a:endParaRPr lang="en-AU" sz="2000" dirty="0" smtClean="0">
              <a:latin typeface="Calibri" pitchFamily="34" charset="0"/>
              <a:cs typeface="Tahoma" pitchFamily="34" charset="0"/>
            </a:endParaRPr>
          </a:p>
          <a:p>
            <a:pPr lvl="2">
              <a:buSzPct val="86000"/>
              <a:buFont typeface="Wingdings" pitchFamily="2" charset="2"/>
              <a:buChar char="Ø"/>
            </a:pPr>
            <a:r>
              <a:rPr lang="en-AU" sz="2000" dirty="0" smtClean="0">
                <a:latin typeface="Calibri" pitchFamily="34" charset="0"/>
                <a:cs typeface="Tahoma" pitchFamily="34" charset="0"/>
              </a:rPr>
              <a:t>Evaluative research is required to assess the emerging ML/LHN </a:t>
            </a:r>
            <a:r>
              <a:rPr lang="en-AU" sz="2000" u="sng" dirty="0" smtClean="0">
                <a:latin typeface="Calibri" pitchFamily="34" charset="0"/>
                <a:cs typeface="Tahoma" pitchFamily="34" charset="0"/>
              </a:rPr>
              <a:t>and</a:t>
            </a:r>
            <a:r>
              <a:rPr lang="en-AU" sz="2000" dirty="0" smtClean="0">
                <a:latin typeface="Calibri" pitchFamily="34" charset="0"/>
                <a:cs typeface="Tahoma" pitchFamily="34" charset="0"/>
              </a:rPr>
              <a:t> their relationships to existing (or other developing) partnerships </a:t>
            </a:r>
            <a:r>
              <a:rPr lang="en-AU" sz="2000" u="sng" dirty="0" smtClean="0">
                <a:latin typeface="Calibri" pitchFamily="34" charset="0"/>
                <a:cs typeface="Tahoma" pitchFamily="34" charset="0"/>
              </a:rPr>
              <a:t>and</a:t>
            </a:r>
            <a:r>
              <a:rPr lang="en-AU" sz="2000" dirty="0" smtClean="0">
                <a:latin typeface="Calibri" pitchFamily="34" charset="0"/>
                <a:cs typeface="Tahoma" pitchFamily="34" charset="0"/>
              </a:rPr>
              <a:t> the effects on PHC delivery and consumer outcomes</a:t>
            </a:r>
          </a:p>
          <a:p>
            <a:pPr lvl="2"/>
            <a:endParaRPr lang="en-AU" dirty="0" smtClean="0"/>
          </a:p>
          <a:p>
            <a:pPr lvl="2">
              <a:buNone/>
            </a:pPr>
            <a:endParaRPr lang="en-US" dirty="0"/>
          </a:p>
        </p:txBody>
      </p:sp>
      <p:sp>
        <p:nvSpPr>
          <p:cNvPr id="4" name="Slide Number Placeholder 3"/>
          <p:cNvSpPr>
            <a:spLocks noGrp="1"/>
          </p:cNvSpPr>
          <p:nvPr>
            <p:ph type="sldNum" sz="quarter" idx="10"/>
          </p:nvPr>
        </p:nvSpPr>
        <p:spPr/>
        <p:txBody>
          <a:bodyPr/>
          <a:lstStyle/>
          <a:p>
            <a:pPr>
              <a:defRPr/>
            </a:pPr>
            <a:fld id="{6DEA0402-DC59-4683-A141-72E50AEAE42B}" type="slidenum">
              <a:rPr lang="en-AU" smtClean="0"/>
              <a:pPr>
                <a:defRPr/>
              </a:pPr>
              <a:t>4</a:t>
            </a:fld>
            <a:endParaRPr lang="en-AU" dirty="0">
              <a:solidFill>
                <a:prstClr val="white"/>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74638"/>
            <a:r>
              <a:rPr lang="en-US" sz="2800" dirty="0" smtClean="0">
                <a:latin typeface="Calibri" pitchFamily="34" charset="0"/>
                <a:cs typeface="Tahoma" pitchFamily="34" charset="0"/>
              </a:rPr>
              <a:t>How do we assess value of partnering?</a:t>
            </a:r>
            <a:endParaRPr lang="en-US" sz="2800" dirty="0">
              <a:latin typeface="Calibri" pitchFamily="34" charset="0"/>
              <a:cs typeface="Tahoma" pitchFamily="34" charset="0"/>
            </a:endParaRPr>
          </a:p>
        </p:txBody>
      </p:sp>
      <p:sp>
        <p:nvSpPr>
          <p:cNvPr id="3" name="Content Placeholder 2"/>
          <p:cNvSpPr>
            <a:spLocks noGrp="1"/>
          </p:cNvSpPr>
          <p:nvPr>
            <p:ph idx="1"/>
          </p:nvPr>
        </p:nvSpPr>
        <p:spPr/>
        <p:txBody>
          <a:bodyPr/>
          <a:lstStyle/>
          <a:p>
            <a:pPr marL="352425" lvl="1" indent="1588">
              <a:buSzPct val="80000"/>
              <a:buNone/>
            </a:pPr>
            <a:endParaRPr lang="en-AU" sz="2000" dirty="0" smtClean="0">
              <a:latin typeface="Tahoma" pitchFamily="34" charset="0"/>
              <a:cs typeface="Tahoma" pitchFamily="34" charset="0"/>
            </a:endParaRPr>
          </a:p>
          <a:p>
            <a:pPr marL="352425" lvl="1" indent="1588">
              <a:buSzPct val="80000"/>
              <a:buNone/>
            </a:pPr>
            <a:r>
              <a:rPr lang="en-AU" sz="2000" dirty="0" smtClean="0">
                <a:latin typeface="Calibri" pitchFamily="34" charset="0"/>
                <a:cs typeface="Tahoma" pitchFamily="34" charset="0"/>
              </a:rPr>
              <a:t>Evaluating partnering (collaboration, etc.) is important to demonstrate it adds value and is worth investment</a:t>
            </a:r>
          </a:p>
          <a:p>
            <a:pPr lvl="1">
              <a:buSzPct val="80000"/>
              <a:buNone/>
            </a:pPr>
            <a:endParaRPr lang="en-AU" sz="2000" dirty="0" smtClean="0">
              <a:latin typeface="Calibri" pitchFamily="34" charset="0"/>
              <a:cs typeface="Tahoma" pitchFamily="34" charset="0"/>
            </a:endParaRPr>
          </a:p>
          <a:p>
            <a:pPr lvl="2">
              <a:buSzPct val="86000"/>
              <a:buFont typeface="Wingdings" pitchFamily="2" charset="2"/>
              <a:buChar char="Ø"/>
            </a:pPr>
            <a:r>
              <a:rPr lang="en-US" sz="2000" dirty="0" smtClean="0">
                <a:latin typeface="Calibri" pitchFamily="34" charset="0"/>
                <a:cs typeface="Tahoma" pitchFamily="34" charset="0"/>
              </a:rPr>
              <a:t>Attributing the contribution of relationships </a:t>
            </a:r>
            <a:r>
              <a:rPr lang="en-US" sz="2000" u="sng" dirty="0" smtClean="0">
                <a:latin typeface="Calibri" pitchFamily="34" charset="0"/>
                <a:cs typeface="Tahoma" pitchFamily="34" charset="0"/>
              </a:rPr>
              <a:t>between</a:t>
            </a:r>
            <a:r>
              <a:rPr lang="en-US" sz="2000" dirty="0" smtClean="0">
                <a:latin typeface="Calibri" pitchFamily="34" charset="0"/>
                <a:cs typeface="Tahoma" pitchFamily="34" charset="0"/>
              </a:rPr>
              <a:t> organisations to health service delivery and health outcomes is difficult</a:t>
            </a:r>
          </a:p>
          <a:p>
            <a:pPr lvl="2">
              <a:buSzPct val="86000"/>
              <a:buFont typeface="Wingdings" pitchFamily="2" charset="2"/>
              <a:buChar char="Ø"/>
            </a:pPr>
            <a:endParaRPr lang="en-US" sz="2000" dirty="0" smtClean="0">
              <a:latin typeface="Calibri" pitchFamily="34" charset="0"/>
              <a:cs typeface="Tahoma" pitchFamily="34" charset="0"/>
            </a:endParaRPr>
          </a:p>
          <a:p>
            <a:pPr lvl="2">
              <a:buSzPct val="86000"/>
              <a:buFont typeface="Wingdings" pitchFamily="2" charset="2"/>
              <a:buChar char="Ø"/>
            </a:pPr>
            <a:r>
              <a:rPr lang="en-US" sz="2000" dirty="0" smtClean="0">
                <a:latin typeface="Calibri" pitchFamily="34" charset="0"/>
                <a:cs typeface="Tahoma" pitchFamily="34" charset="0"/>
              </a:rPr>
              <a:t>First step is being able to capture the nature of the partnership and describe its “effectiveness” in a systematic way</a:t>
            </a:r>
          </a:p>
          <a:p>
            <a:pPr lvl="2"/>
            <a:endParaRPr lang="en-US" dirty="0" smtClean="0">
              <a:latin typeface="Calibri" pitchFamily="34" charset="0"/>
            </a:endParaRP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74638"/>
            <a:r>
              <a:rPr lang="en-US" sz="2800" dirty="0" smtClean="0">
                <a:latin typeface="Calibri" pitchFamily="34" charset="0"/>
                <a:cs typeface="Tahoma" pitchFamily="34" charset="0"/>
              </a:rPr>
              <a:t>Measures</a:t>
            </a:r>
            <a:endParaRPr lang="en-US" sz="2800" dirty="0">
              <a:latin typeface="Calibri" pitchFamily="34" charset="0"/>
              <a:cs typeface="Tahoma" pitchFamily="34" charset="0"/>
            </a:endParaRPr>
          </a:p>
        </p:txBody>
      </p:sp>
      <p:sp>
        <p:nvSpPr>
          <p:cNvPr id="3" name="Content Placeholder 2"/>
          <p:cNvSpPr>
            <a:spLocks noGrp="1"/>
          </p:cNvSpPr>
          <p:nvPr>
            <p:ph idx="1"/>
          </p:nvPr>
        </p:nvSpPr>
        <p:spPr>
          <a:xfrm>
            <a:off x="395536" y="1556792"/>
            <a:ext cx="8497639" cy="5040559"/>
          </a:xfrm>
        </p:spPr>
        <p:txBody>
          <a:bodyPr>
            <a:normAutofit/>
          </a:bodyPr>
          <a:lstStyle/>
          <a:p>
            <a:pPr marL="352425" lvl="1" indent="1588">
              <a:buNone/>
            </a:pPr>
            <a:r>
              <a:rPr lang="en-US" sz="2000" dirty="0" smtClean="0">
                <a:latin typeface="Calibri" pitchFamily="34" charset="0"/>
                <a:cs typeface="Tahoma" pitchFamily="34" charset="0"/>
              </a:rPr>
              <a:t>Literature on barriers and facilitators leads to an understanding of characteristics of functional partnerships, general consensus about what good partnerships look like.  But how to capture systematically and usefully is difficult</a:t>
            </a:r>
          </a:p>
          <a:p>
            <a:pPr marL="352425" lvl="1" indent="1588">
              <a:buNone/>
            </a:pPr>
            <a:endParaRPr lang="en-US" sz="2000" dirty="0" smtClean="0">
              <a:latin typeface="Calibri" pitchFamily="34" charset="0"/>
              <a:cs typeface="Tahoma" pitchFamily="34" charset="0"/>
            </a:endParaRPr>
          </a:p>
          <a:p>
            <a:pPr lvl="2">
              <a:buSzPct val="85000"/>
              <a:buFont typeface="Wingdings" pitchFamily="2" charset="2"/>
              <a:buChar char="Ø"/>
            </a:pPr>
            <a:r>
              <a:rPr lang="en-US" sz="2000" dirty="0" smtClean="0">
                <a:latin typeface="Calibri" pitchFamily="34" charset="0"/>
                <a:cs typeface="Tahoma" pitchFamily="34" charset="0"/>
              </a:rPr>
              <a:t>Descriptive qualitative review</a:t>
            </a:r>
          </a:p>
          <a:p>
            <a:pPr lvl="2">
              <a:buSzPct val="85000"/>
              <a:buFont typeface="Wingdings" pitchFamily="2" charset="2"/>
              <a:buChar char="Ø"/>
            </a:pPr>
            <a:r>
              <a:rPr lang="en-US" sz="2000" dirty="0" smtClean="0">
                <a:latin typeface="Calibri" pitchFamily="34" charset="0"/>
                <a:cs typeface="Tahoma" pitchFamily="34" charset="0"/>
              </a:rPr>
              <a:t>Network mapping technique</a:t>
            </a:r>
          </a:p>
          <a:p>
            <a:pPr lvl="2">
              <a:buSzPct val="85000"/>
              <a:buFont typeface="Wingdings" pitchFamily="2" charset="2"/>
              <a:buChar char="Ø"/>
            </a:pPr>
            <a:r>
              <a:rPr lang="en-US" sz="2000" dirty="0" smtClean="0">
                <a:latin typeface="Calibri" pitchFamily="34" charset="0"/>
                <a:cs typeface="Tahoma" pitchFamily="34" charset="0"/>
              </a:rPr>
              <a:t>Questionnaires based on presence of characteristics </a:t>
            </a:r>
          </a:p>
          <a:p>
            <a:pPr lvl="3">
              <a:buSzPct val="85000"/>
              <a:buFont typeface="Wingdings" pitchFamily="2" charset="2"/>
              <a:buChar char="§"/>
            </a:pPr>
            <a:r>
              <a:rPr lang="en-US" sz="2000" dirty="0" err="1" smtClean="0">
                <a:latin typeface="Calibri" pitchFamily="34" charset="0"/>
                <a:cs typeface="Tahoma" pitchFamily="34" charset="0"/>
              </a:rPr>
              <a:t>VicHealth</a:t>
            </a:r>
            <a:r>
              <a:rPr lang="en-US" sz="2000" dirty="0" smtClean="0">
                <a:latin typeface="Calibri" pitchFamily="34" charset="0"/>
                <a:cs typeface="Tahoma" pitchFamily="34" charset="0"/>
              </a:rPr>
              <a:t> Partnerships Analysis Tool</a:t>
            </a:r>
          </a:p>
          <a:p>
            <a:pPr lvl="3">
              <a:buSzPct val="85000"/>
              <a:buFont typeface="Wingdings" pitchFamily="2" charset="2"/>
              <a:buChar char="§"/>
            </a:pPr>
            <a:r>
              <a:rPr lang="en-US" sz="2000" dirty="0" smtClean="0">
                <a:latin typeface="Calibri" pitchFamily="34" charset="0"/>
                <a:cs typeface="Tahoma" pitchFamily="34" charset="0"/>
              </a:rPr>
              <a:t>Nuffield Partnership Assessment Tool (Hardy, Hudson and Waddington, 2003)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2075"/>
            <a:r>
              <a:rPr lang="en-US" sz="2800" dirty="0" smtClean="0">
                <a:latin typeface="Calibri" pitchFamily="34" charset="0"/>
                <a:cs typeface="Tahoma" pitchFamily="34" charset="0"/>
              </a:rPr>
              <a:t>Commonly used questionnaires</a:t>
            </a:r>
            <a:endParaRPr lang="en-US" sz="2800" dirty="0">
              <a:latin typeface="Calibri" pitchFamily="34" charset="0"/>
              <a:cs typeface="Tahoma" pitchFamily="34" charset="0"/>
            </a:endParaRPr>
          </a:p>
        </p:txBody>
      </p:sp>
      <p:sp>
        <p:nvSpPr>
          <p:cNvPr id="3" name="Content Placeholder 2"/>
          <p:cNvSpPr>
            <a:spLocks noGrp="1"/>
          </p:cNvSpPr>
          <p:nvPr>
            <p:ph idx="1"/>
          </p:nvPr>
        </p:nvSpPr>
        <p:spPr>
          <a:xfrm>
            <a:off x="395536" y="1412776"/>
            <a:ext cx="8229600" cy="4709120"/>
          </a:xfrm>
        </p:spPr>
        <p:txBody>
          <a:bodyPr>
            <a:normAutofit fontScale="92500" lnSpcReduction="20000"/>
          </a:bodyPr>
          <a:lstStyle/>
          <a:p>
            <a:pPr marL="571500" indent="-457200">
              <a:spcBef>
                <a:spcPts val="0"/>
              </a:spcBef>
            </a:pPr>
            <a:r>
              <a:rPr lang="en-US" sz="2200" i="1" dirty="0" err="1" smtClean="0">
                <a:latin typeface="Calibri" pitchFamily="34" charset="0"/>
                <a:cs typeface="Tahoma" pitchFamily="34" charset="0"/>
              </a:rPr>
              <a:t>VicHealth</a:t>
            </a:r>
            <a:r>
              <a:rPr lang="en-US" sz="2200" i="1" dirty="0" smtClean="0">
                <a:latin typeface="Calibri" pitchFamily="34" charset="0"/>
                <a:cs typeface="Tahoma" pitchFamily="34" charset="0"/>
              </a:rPr>
              <a:t> Partnerships Analysis Tool </a:t>
            </a:r>
          </a:p>
          <a:p>
            <a:pPr marL="571500" indent="-457200">
              <a:spcBef>
                <a:spcPts val="0"/>
              </a:spcBef>
            </a:pPr>
            <a:endParaRPr lang="en-US" sz="2200" dirty="0" smtClean="0">
              <a:latin typeface="Calibri" pitchFamily="34" charset="0"/>
              <a:cs typeface="Tahoma" pitchFamily="34" charset="0"/>
            </a:endParaRPr>
          </a:p>
          <a:p>
            <a:pPr marL="180975" lvl="1" indent="1588">
              <a:spcBef>
                <a:spcPts val="0"/>
              </a:spcBef>
              <a:buNone/>
            </a:pPr>
            <a:r>
              <a:rPr lang="en-US" sz="2200" dirty="0" smtClean="0">
                <a:latin typeface="Calibri" pitchFamily="34" charset="0"/>
                <a:cs typeface="Tahoma" pitchFamily="34" charset="0"/>
              </a:rPr>
              <a:t>A tool for establishing, developing and maintaining productive partnerships  </a:t>
            </a:r>
          </a:p>
          <a:p>
            <a:pPr marL="180975" lvl="1" indent="1588">
              <a:spcBef>
                <a:spcPts val="0"/>
              </a:spcBef>
              <a:buNone/>
            </a:pPr>
            <a:endParaRPr lang="en-US" sz="2200" dirty="0" smtClean="0">
              <a:latin typeface="Calibri" pitchFamily="34" charset="0"/>
              <a:cs typeface="Tahoma" pitchFamily="34" charset="0"/>
            </a:endParaRPr>
          </a:p>
          <a:p>
            <a:pPr marL="449263" lvl="1" indent="1588">
              <a:spcBef>
                <a:spcPts val="0"/>
              </a:spcBef>
              <a:buNone/>
            </a:pPr>
            <a:r>
              <a:rPr lang="en-US" sz="2200" dirty="0" smtClean="0">
                <a:latin typeface="Calibri" pitchFamily="34" charset="0"/>
                <a:cs typeface="Tahoma" pitchFamily="34" charset="0"/>
              </a:rPr>
              <a:t>7 domains rated on a 5-point Agree/Disagree scale:</a:t>
            </a:r>
          </a:p>
          <a:p>
            <a:pPr marL="1371600" lvl="2" indent="-457200">
              <a:buSzPct val="82000"/>
              <a:buFont typeface="+mj-lt"/>
              <a:buAutoNum type="arabicPeriod"/>
            </a:pPr>
            <a:r>
              <a:rPr lang="en-US" dirty="0" smtClean="0">
                <a:latin typeface="Calibri" pitchFamily="34" charset="0"/>
                <a:cs typeface="Tahoma" pitchFamily="34" charset="0"/>
              </a:rPr>
              <a:t>Determining the need for the partnership</a:t>
            </a:r>
          </a:p>
          <a:p>
            <a:pPr marL="1371600" lvl="2" indent="-457200">
              <a:buSzPct val="82000"/>
              <a:buFont typeface="+mj-lt"/>
              <a:buAutoNum type="arabicPeriod"/>
            </a:pPr>
            <a:r>
              <a:rPr lang="en-US" dirty="0" smtClean="0">
                <a:latin typeface="Calibri" pitchFamily="34" charset="0"/>
                <a:cs typeface="Tahoma" pitchFamily="34" charset="0"/>
              </a:rPr>
              <a:t>Choosing partners</a:t>
            </a:r>
          </a:p>
          <a:p>
            <a:pPr marL="1371600" lvl="2" indent="-457200">
              <a:buSzPct val="82000"/>
              <a:buFont typeface="+mj-lt"/>
              <a:buAutoNum type="arabicPeriod"/>
            </a:pPr>
            <a:r>
              <a:rPr lang="en-US" dirty="0" smtClean="0">
                <a:latin typeface="Calibri" pitchFamily="34" charset="0"/>
                <a:cs typeface="Tahoma" pitchFamily="34" charset="0"/>
              </a:rPr>
              <a:t>Making sure partnerships work</a:t>
            </a:r>
          </a:p>
          <a:p>
            <a:pPr marL="1371600" lvl="2" indent="-457200">
              <a:buSzPct val="82000"/>
              <a:buFont typeface="+mj-lt"/>
              <a:buAutoNum type="arabicPeriod"/>
            </a:pPr>
            <a:r>
              <a:rPr lang="en-US" dirty="0" smtClean="0">
                <a:latin typeface="Calibri" pitchFamily="34" charset="0"/>
                <a:cs typeface="Tahoma" pitchFamily="34" charset="0"/>
              </a:rPr>
              <a:t>Planning collaborative action</a:t>
            </a:r>
          </a:p>
          <a:p>
            <a:pPr marL="1371600" lvl="2" indent="-457200">
              <a:buSzPct val="82000"/>
              <a:buFont typeface="+mj-lt"/>
              <a:buAutoNum type="arabicPeriod"/>
            </a:pPr>
            <a:r>
              <a:rPr lang="en-US" dirty="0" smtClean="0">
                <a:latin typeface="Calibri" pitchFamily="34" charset="0"/>
                <a:cs typeface="Tahoma" pitchFamily="34" charset="0"/>
              </a:rPr>
              <a:t>Implementing collaborative action</a:t>
            </a:r>
          </a:p>
          <a:p>
            <a:pPr marL="1371600" lvl="2" indent="-457200">
              <a:buSzPct val="82000"/>
              <a:buFont typeface="+mj-lt"/>
              <a:buAutoNum type="arabicPeriod"/>
            </a:pPr>
            <a:r>
              <a:rPr lang="en-US" dirty="0" err="1" smtClean="0">
                <a:latin typeface="Calibri" pitchFamily="34" charset="0"/>
                <a:cs typeface="Tahoma" pitchFamily="34" charset="0"/>
              </a:rPr>
              <a:t>Minimising</a:t>
            </a:r>
            <a:r>
              <a:rPr lang="en-US" dirty="0" smtClean="0">
                <a:latin typeface="Calibri" pitchFamily="34" charset="0"/>
                <a:cs typeface="Tahoma" pitchFamily="34" charset="0"/>
              </a:rPr>
              <a:t> the barriers to partnerships</a:t>
            </a:r>
          </a:p>
          <a:p>
            <a:pPr marL="1371600" lvl="2" indent="-457200">
              <a:buSzPct val="82000"/>
              <a:buFont typeface="+mj-lt"/>
              <a:buAutoNum type="arabicPeriod"/>
            </a:pPr>
            <a:r>
              <a:rPr lang="en-US" dirty="0" smtClean="0">
                <a:latin typeface="Calibri" pitchFamily="34" charset="0"/>
                <a:cs typeface="Tahoma" pitchFamily="34" charset="0"/>
              </a:rPr>
              <a:t>Reflecting on and continuing the partnership</a:t>
            </a:r>
          </a:p>
          <a:p>
            <a:pPr marL="1371600" lvl="2" indent="-457200">
              <a:buNone/>
            </a:pPr>
            <a:endParaRPr lang="en-US" dirty="0" smtClean="0">
              <a:latin typeface="Calibri" pitchFamily="34" charset="0"/>
              <a:cs typeface="Tahoma" pitchFamily="34" charset="0"/>
            </a:endParaRPr>
          </a:p>
          <a:p>
            <a:pPr marL="450850" lvl="1" indent="0">
              <a:buNone/>
            </a:pPr>
            <a:r>
              <a:rPr lang="en-US" sz="2200" dirty="0" smtClean="0">
                <a:latin typeface="Calibri" pitchFamily="34" charset="0"/>
                <a:cs typeface="Tahoma" pitchFamily="34" charset="0"/>
              </a:rPr>
              <a:t>Different possible methods of completion:</a:t>
            </a:r>
          </a:p>
          <a:p>
            <a:pPr marL="450850" lvl="1" indent="0">
              <a:buNone/>
            </a:pPr>
            <a:r>
              <a:rPr lang="en-US" sz="2200" dirty="0" smtClean="0">
                <a:latin typeface="Calibri" pitchFamily="34" charset="0"/>
                <a:cs typeface="Tahoma" pitchFamily="34" charset="0"/>
              </a:rPr>
              <a:t>Leaders present views for discussion; Individually completed; as a group activity</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268760"/>
            <a:ext cx="8497639" cy="4679950"/>
          </a:xfrm>
        </p:spPr>
        <p:txBody>
          <a:bodyPr>
            <a:normAutofit/>
          </a:bodyPr>
          <a:lstStyle/>
          <a:p>
            <a:r>
              <a:rPr lang="en-US" sz="2000" i="1" dirty="0" smtClean="0">
                <a:latin typeface="Calibri" pitchFamily="34" charset="0"/>
                <a:cs typeface="Tahoma" pitchFamily="34" charset="0"/>
              </a:rPr>
              <a:t>Nuffield Partnership Assessment Tool (Hardy, Hudson &amp; Waddington, 2003)</a:t>
            </a:r>
          </a:p>
          <a:p>
            <a:endParaRPr lang="en-US" sz="2000" dirty="0" smtClean="0">
              <a:latin typeface="Calibri" pitchFamily="34" charset="0"/>
              <a:cs typeface="Tahoma" pitchFamily="34" charset="0"/>
            </a:endParaRPr>
          </a:p>
          <a:p>
            <a:pPr lvl="1" indent="-46038">
              <a:buNone/>
            </a:pPr>
            <a:r>
              <a:rPr lang="en-US" sz="2000" dirty="0" smtClean="0">
                <a:latin typeface="Calibri" pitchFamily="34" charset="0"/>
                <a:cs typeface="Tahoma" pitchFamily="34" charset="0"/>
              </a:rPr>
              <a:t>Six domains rated on 4-point Agree-Disagree scale</a:t>
            </a:r>
          </a:p>
          <a:p>
            <a:pPr marL="1371600" lvl="2" indent="-457200">
              <a:lnSpc>
                <a:spcPct val="90000"/>
              </a:lnSpc>
              <a:buFont typeface="+mj-lt"/>
              <a:buAutoNum type="arabicPeriod"/>
            </a:pPr>
            <a:r>
              <a:rPr lang="en-AU" sz="2000" dirty="0" smtClean="0">
                <a:latin typeface="Calibri" pitchFamily="34" charset="0"/>
                <a:cs typeface="Tahoma" pitchFamily="34" charset="0"/>
              </a:rPr>
              <a:t>recognise and accept the need for partnership</a:t>
            </a:r>
          </a:p>
          <a:p>
            <a:pPr marL="1371600" lvl="2" indent="-457200">
              <a:lnSpc>
                <a:spcPct val="90000"/>
              </a:lnSpc>
              <a:buFont typeface="+mj-lt"/>
              <a:buAutoNum type="arabicPeriod"/>
            </a:pPr>
            <a:r>
              <a:rPr lang="en-AU" sz="2000" dirty="0" smtClean="0">
                <a:latin typeface="Calibri" pitchFamily="34" charset="0"/>
                <a:cs typeface="Tahoma" pitchFamily="34" charset="0"/>
              </a:rPr>
              <a:t>develop clarity and realism of purpose</a:t>
            </a:r>
          </a:p>
          <a:p>
            <a:pPr marL="1371600" lvl="2" indent="-457200">
              <a:lnSpc>
                <a:spcPct val="90000"/>
              </a:lnSpc>
              <a:buFont typeface="+mj-lt"/>
              <a:buAutoNum type="arabicPeriod"/>
            </a:pPr>
            <a:r>
              <a:rPr lang="en-AU" sz="2000" dirty="0" smtClean="0">
                <a:latin typeface="Calibri" pitchFamily="34" charset="0"/>
                <a:cs typeface="Tahoma" pitchFamily="34" charset="0"/>
              </a:rPr>
              <a:t>ensure commitment and ownership</a:t>
            </a:r>
          </a:p>
          <a:p>
            <a:pPr marL="1371600" lvl="2" indent="-457200">
              <a:lnSpc>
                <a:spcPct val="90000"/>
              </a:lnSpc>
              <a:buFont typeface="+mj-lt"/>
              <a:buAutoNum type="arabicPeriod"/>
            </a:pPr>
            <a:r>
              <a:rPr lang="en-AU" sz="2000" dirty="0" smtClean="0">
                <a:latin typeface="Calibri" pitchFamily="34" charset="0"/>
                <a:cs typeface="Tahoma" pitchFamily="34" charset="0"/>
              </a:rPr>
              <a:t>develop and maintain trust</a:t>
            </a:r>
          </a:p>
          <a:p>
            <a:pPr marL="1371600" lvl="2" indent="-457200">
              <a:lnSpc>
                <a:spcPct val="90000"/>
              </a:lnSpc>
              <a:buFont typeface="+mj-lt"/>
              <a:buAutoNum type="arabicPeriod"/>
            </a:pPr>
            <a:r>
              <a:rPr lang="en-AU" sz="2000" dirty="0" smtClean="0">
                <a:latin typeface="Calibri" pitchFamily="34" charset="0"/>
                <a:cs typeface="Tahoma" pitchFamily="34" charset="0"/>
              </a:rPr>
              <a:t>create clear and robust partnership working arrangements</a:t>
            </a:r>
          </a:p>
          <a:p>
            <a:pPr marL="1371600" lvl="2" indent="-457200">
              <a:lnSpc>
                <a:spcPct val="90000"/>
              </a:lnSpc>
              <a:buFont typeface="+mj-lt"/>
              <a:buAutoNum type="arabicPeriod"/>
            </a:pPr>
            <a:r>
              <a:rPr lang="en-AU" sz="2000" dirty="0" smtClean="0">
                <a:latin typeface="Calibri" pitchFamily="34" charset="0"/>
                <a:cs typeface="Tahoma" pitchFamily="34" charset="0"/>
              </a:rPr>
              <a:t>monitor, measure and learn</a:t>
            </a:r>
          </a:p>
          <a:p>
            <a:pPr marL="1371600" lvl="2" indent="-457200">
              <a:lnSpc>
                <a:spcPct val="90000"/>
              </a:lnSpc>
              <a:buFont typeface="+mj-lt"/>
              <a:buAutoNum type="arabicPeriod"/>
            </a:pPr>
            <a:endParaRPr lang="en-AU" sz="2000" dirty="0" smtClean="0">
              <a:latin typeface="Calibri" pitchFamily="34" charset="0"/>
              <a:cs typeface="Tahoma" pitchFamily="34" charset="0"/>
            </a:endParaRPr>
          </a:p>
          <a:p>
            <a:pPr marL="1163638" lvl="1" indent="-82550">
              <a:buNone/>
            </a:pPr>
            <a:r>
              <a:rPr lang="en-AU" sz="2000" dirty="0" smtClean="0">
                <a:latin typeface="Calibri" pitchFamily="34" charset="0"/>
                <a:cs typeface="Tahoma" pitchFamily="34" charset="0"/>
              </a:rPr>
              <a:t>Completed individually with post-completion discussion</a:t>
            </a:r>
            <a:endParaRPr lang="en-US" sz="2000" dirty="0" smtClean="0">
              <a:latin typeface="Calibri"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Calibri" pitchFamily="34" charset="0"/>
                <a:cs typeface="Tahoma" pitchFamily="34" charset="0"/>
              </a:rPr>
              <a:t>Potential issues</a:t>
            </a:r>
            <a:endParaRPr lang="en-US" sz="2800" dirty="0">
              <a:latin typeface="Calibri" pitchFamily="34" charset="0"/>
              <a:cs typeface="Tahoma" pitchFamily="34" charset="0"/>
            </a:endParaRPr>
          </a:p>
        </p:txBody>
      </p:sp>
      <p:sp>
        <p:nvSpPr>
          <p:cNvPr id="3" name="Content Placeholder 2"/>
          <p:cNvSpPr>
            <a:spLocks noGrp="1"/>
          </p:cNvSpPr>
          <p:nvPr>
            <p:ph idx="1"/>
          </p:nvPr>
        </p:nvSpPr>
        <p:spPr>
          <a:xfrm>
            <a:off x="395536" y="1628800"/>
            <a:ext cx="8497639" cy="4536503"/>
          </a:xfrm>
        </p:spPr>
        <p:txBody>
          <a:bodyPr>
            <a:normAutofit/>
          </a:bodyPr>
          <a:lstStyle/>
          <a:p>
            <a:pPr lvl="1">
              <a:buSzPct val="86000"/>
              <a:buFont typeface="Wingdings" pitchFamily="2" charset="2"/>
              <a:buChar char="Ø"/>
            </a:pPr>
            <a:r>
              <a:rPr lang="en-AU" sz="2000" dirty="0" smtClean="0">
                <a:latin typeface="Calibri" pitchFamily="34" charset="0"/>
                <a:cs typeface="Tahoma" pitchFamily="34" charset="0"/>
              </a:rPr>
              <a:t>Each partner weights criteria for judging success differently</a:t>
            </a:r>
            <a:r>
              <a:rPr lang="en-US" sz="2000" dirty="0" smtClean="0">
                <a:latin typeface="Calibri" pitchFamily="34" charset="0"/>
                <a:cs typeface="Tahoma" pitchFamily="34" charset="0"/>
              </a:rPr>
              <a:t> (</a:t>
            </a:r>
            <a:r>
              <a:rPr lang="en-US" sz="2000" dirty="0" err="1" smtClean="0">
                <a:latin typeface="Calibri" pitchFamily="34" charset="0"/>
                <a:cs typeface="Tahoma" pitchFamily="34" charset="0"/>
              </a:rPr>
              <a:t>Toulemonde</a:t>
            </a:r>
            <a:r>
              <a:rPr lang="en-US" sz="2000" dirty="0" smtClean="0">
                <a:latin typeface="Calibri" pitchFamily="34" charset="0"/>
                <a:cs typeface="Tahoma" pitchFamily="34" charset="0"/>
              </a:rPr>
              <a:t> et al., 1998)</a:t>
            </a:r>
          </a:p>
          <a:p>
            <a:pPr lvl="1">
              <a:buSzPct val="86000"/>
              <a:buFont typeface="Wingdings" pitchFamily="2" charset="2"/>
              <a:buChar char="Ø"/>
            </a:pPr>
            <a:endParaRPr lang="en-US" sz="2000" dirty="0" smtClean="0">
              <a:latin typeface="Calibri" pitchFamily="34" charset="0"/>
              <a:cs typeface="Tahoma" pitchFamily="34" charset="0"/>
            </a:endParaRPr>
          </a:p>
          <a:p>
            <a:pPr lvl="1">
              <a:buSzPct val="86000"/>
              <a:buFont typeface="Wingdings" pitchFamily="2" charset="2"/>
              <a:buChar char="Ø"/>
            </a:pPr>
            <a:r>
              <a:rPr lang="en-US" sz="2000" dirty="0" smtClean="0">
                <a:latin typeface="Calibri" pitchFamily="34" charset="0"/>
                <a:cs typeface="Tahoma" pitchFamily="34" charset="0"/>
              </a:rPr>
              <a:t>Sensitivity issues (e.g. </a:t>
            </a:r>
            <a:r>
              <a:rPr lang="en-US" sz="2000" dirty="0" err="1" smtClean="0">
                <a:latin typeface="Calibri" pitchFamily="34" charset="0"/>
                <a:cs typeface="Tahoma" pitchFamily="34" charset="0"/>
              </a:rPr>
              <a:t>Funnell</a:t>
            </a:r>
            <a:r>
              <a:rPr lang="en-US" sz="2000" dirty="0" smtClean="0">
                <a:latin typeface="Calibri" pitchFamily="34" charset="0"/>
                <a:cs typeface="Tahoma" pitchFamily="34" charset="0"/>
              </a:rPr>
              <a:t>, 2006; own experience leading to modified response options for original </a:t>
            </a:r>
            <a:r>
              <a:rPr lang="en-US" sz="2000" dirty="0" err="1" smtClean="0">
                <a:latin typeface="Calibri" pitchFamily="34" charset="0"/>
                <a:cs typeface="Tahoma" pitchFamily="34" charset="0"/>
              </a:rPr>
              <a:t>VicHealth</a:t>
            </a:r>
            <a:r>
              <a:rPr lang="en-US" sz="2000" dirty="0" smtClean="0">
                <a:latin typeface="Calibri" pitchFamily="34" charset="0"/>
                <a:cs typeface="Tahoma" pitchFamily="34" charset="0"/>
              </a:rPr>
              <a:t> tool)</a:t>
            </a:r>
          </a:p>
          <a:p>
            <a:pPr lvl="1">
              <a:buSzPct val="86000"/>
              <a:buFont typeface="Wingdings" pitchFamily="2" charset="2"/>
              <a:buChar char="Ø"/>
            </a:pPr>
            <a:endParaRPr lang="en-US" sz="2000" dirty="0" smtClean="0">
              <a:latin typeface="Calibri" pitchFamily="34" charset="0"/>
              <a:cs typeface="Tahoma" pitchFamily="34" charset="0"/>
            </a:endParaRPr>
          </a:p>
          <a:p>
            <a:pPr lvl="1">
              <a:buSzPct val="86000"/>
              <a:buFont typeface="Wingdings" pitchFamily="2" charset="2"/>
              <a:buChar char="Ø"/>
            </a:pPr>
            <a:r>
              <a:rPr lang="en-US" sz="2000" dirty="0" smtClean="0">
                <a:latin typeface="Calibri" pitchFamily="34" charset="0"/>
                <a:cs typeface="Tahoma" pitchFamily="34" charset="0"/>
              </a:rPr>
              <a:t>Ratings tend to be “generous” </a:t>
            </a:r>
          </a:p>
          <a:p>
            <a:pPr lvl="1">
              <a:buSzPct val="86000"/>
              <a:buFont typeface="Wingdings" pitchFamily="2" charset="2"/>
              <a:buChar char="Ø"/>
            </a:pPr>
            <a:endParaRPr lang="en-US" sz="2000" dirty="0" smtClean="0">
              <a:latin typeface="Calibri" pitchFamily="34" charset="0"/>
              <a:cs typeface="Tahoma" pitchFamily="34" charset="0"/>
            </a:endParaRPr>
          </a:p>
          <a:p>
            <a:pPr lvl="1">
              <a:buSzPct val="86000"/>
              <a:buFont typeface="Wingdings" pitchFamily="2" charset="2"/>
              <a:buChar char="Ø"/>
            </a:pPr>
            <a:r>
              <a:rPr lang="en-US" sz="2000" dirty="0" smtClean="0">
                <a:latin typeface="Calibri" pitchFamily="34" charset="0"/>
                <a:cs typeface="Tahoma" pitchFamily="34" charset="0"/>
              </a:rPr>
              <a:t>Discussion after completion of the tool is constrained by the ratings given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1756</TotalTime>
  <Words>1933</Words>
  <Application>Microsoft Office PowerPoint</Application>
  <PresentationFormat>On-screen Show (4:3)</PresentationFormat>
  <Paragraphs>339</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Capsules</vt:lpstr>
      <vt:lpstr>Strength of partnerships: a mixed methods approach to evaluation</vt:lpstr>
      <vt:lpstr>Slide 2</vt:lpstr>
      <vt:lpstr>Role of Government</vt:lpstr>
      <vt:lpstr>Partnering and Primary Health Care Reform</vt:lpstr>
      <vt:lpstr>How do we assess value of partnering?</vt:lpstr>
      <vt:lpstr>Measures</vt:lpstr>
      <vt:lpstr>Commonly used questionnaires</vt:lpstr>
      <vt:lpstr>Slide 8</vt:lpstr>
      <vt:lpstr>Potential issues</vt:lpstr>
      <vt:lpstr>An alternative approach</vt:lpstr>
      <vt:lpstr>Procedure</vt:lpstr>
      <vt:lpstr>Slide 12</vt:lpstr>
      <vt:lpstr>Slide 13</vt:lpstr>
      <vt:lpstr>Slide 14</vt:lpstr>
      <vt:lpstr>Partnership Council  ratings:  “Clear goals for the PC ” </vt:lpstr>
      <vt:lpstr>“Working so partners are involved in planning / setting priorities for collaborative action” </vt:lpstr>
      <vt:lpstr>Benefits of this Approach</vt:lpstr>
      <vt:lpstr>Slide 18</vt:lpstr>
      <vt:lpstr>Conclusion</vt:lpstr>
      <vt:lpstr>Contact:</vt:lpstr>
      <vt:lpstr>Partnership Analysis Tool  (Brief version – 20 items)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vjlewis</dc:creator>
  <cp:lastModifiedBy>system administrator</cp:lastModifiedBy>
  <cp:revision>63</cp:revision>
  <dcterms:created xsi:type="dcterms:W3CDTF">2011-07-02T04:56:14Z</dcterms:created>
  <dcterms:modified xsi:type="dcterms:W3CDTF">2011-08-31T01:45:55Z</dcterms:modified>
</cp:coreProperties>
</file>